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IBM Plex Sans"/>
      <p:regular r:id="rId26"/>
      <p:bold r:id="rId27"/>
      <p:italic r:id="rId28"/>
      <p:boldItalic r:id="rId29"/>
    </p:embeddedFont>
    <p:embeddedFont>
      <p:font typeface="Montserrat SemiBold"/>
      <p:regular r:id="rId30"/>
      <p:bold r:id="rId31"/>
      <p:italic r:id="rId32"/>
      <p:boldItalic r:id="rId33"/>
    </p:embeddedFont>
    <p:embeddedFont>
      <p:font typeface="IBM Plex Sans Light"/>
      <p:regular r:id="rId34"/>
      <p:bold r:id="rId35"/>
      <p:italic r:id="rId36"/>
      <p:boldItalic r:id="rId37"/>
    </p:embeddedFont>
    <p:embeddedFont>
      <p:font typeface="Montserrat"/>
      <p:regular r:id="rId38"/>
      <p:bold r:id="rId39"/>
      <p:italic r:id="rId40"/>
      <p:boldItalic r:id="rId41"/>
    </p:embeddedFont>
    <p:embeddedFont>
      <p:font typeface="Source Sans Pro SemiBold"/>
      <p:regular r:id="rId42"/>
      <p:bold r:id="rId43"/>
      <p:italic r:id="rId44"/>
      <p:boldItalic r:id="rId45"/>
    </p:embeddedFont>
    <p:embeddedFont>
      <p:font typeface="Montserrat Medium"/>
      <p:regular r:id="rId46"/>
      <p:bold r:id="rId47"/>
      <p:italic r:id="rId48"/>
      <p:boldItalic r:id="rId49"/>
    </p:embeddedFont>
    <p:embeddedFont>
      <p:font typeface="IBM Plex Mono Light"/>
      <p:regular r:id="rId50"/>
      <p:bold r:id="rId51"/>
      <p:italic r:id="rId52"/>
      <p:boldItalic r:id="rId53"/>
    </p:embeddedFont>
    <p:embeddedFont>
      <p:font typeface="Open Sans Light"/>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42" Type="http://schemas.openxmlformats.org/officeDocument/2006/relationships/font" Target="fonts/SourceSansProSemiBold-regular.fntdata"/><Relationship Id="rId41" Type="http://schemas.openxmlformats.org/officeDocument/2006/relationships/font" Target="fonts/Montserrat-boldItalic.fntdata"/><Relationship Id="rId44" Type="http://schemas.openxmlformats.org/officeDocument/2006/relationships/font" Target="fonts/SourceSansProSemiBold-italic.fntdata"/><Relationship Id="rId43" Type="http://schemas.openxmlformats.org/officeDocument/2006/relationships/font" Target="fonts/SourceSansProSemiBold-bold.fntdata"/><Relationship Id="rId46" Type="http://schemas.openxmlformats.org/officeDocument/2006/relationships/font" Target="fonts/MontserratMedium-regular.fntdata"/><Relationship Id="rId45" Type="http://schemas.openxmlformats.org/officeDocument/2006/relationships/font" Target="fonts/SourceSansPro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italic.fntdata"/><Relationship Id="rId47" Type="http://schemas.openxmlformats.org/officeDocument/2006/relationships/font" Target="fonts/MontserratMedium-bold.fntdata"/><Relationship Id="rId49" Type="http://schemas.openxmlformats.org/officeDocument/2006/relationships/font" Target="fonts/Montserrat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bold.fntdata"/><Relationship Id="rId30" Type="http://schemas.openxmlformats.org/officeDocument/2006/relationships/font" Target="fonts/MontserratSemiBold-regular.fntdata"/><Relationship Id="rId33" Type="http://schemas.openxmlformats.org/officeDocument/2006/relationships/font" Target="fonts/MontserratSemiBold-boldItalic.fntdata"/><Relationship Id="rId32" Type="http://schemas.openxmlformats.org/officeDocument/2006/relationships/font" Target="fonts/MontserratSemiBold-italic.fntdata"/><Relationship Id="rId35" Type="http://schemas.openxmlformats.org/officeDocument/2006/relationships/font" Target="fonts/IBMPlexSansLight-bold.fntdata"/><Relationship Id="rId34" Type="http://schemas.openxmlformats.org/officeDocument/2006/relationships/font" Target="fonts/IBMPlexSansLight-regular.fntdata"/><Relationship Id="rId37" Type="http://schemas.openxmlformats.org/officeDocument/2006/relationships/font" Target="fonts/IBMPlexSansLight-boldItalic.fntdata"/><Relationship Id="rId36" Type="http://schemas.openxmlformats.org/officeDocument/2006/relationships/font" Target="fonts/IBMPlexSansLight-italic.fntdata"/><Relationship Id="rId39" Type="http://schemas.openxmlformats.org/officeDocument/2006/relationships/font" Target="fonts/Montserrat-bold.fntdata"/><Relationship Id="rId38" Type="http://schemas.openxmlformats.org/officeDocument/2006/relationships/font" Target="fonts/Montserra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font" Target="fonts/IBMPlexSans-regular.fntdata"/><Relationship Id="rId25" Type="http://schemas.openxmlformats.org/officeDocument/2006/relationships/slide" Target="slides/slide20.xml"/><Relationship Id="rId28" Type="http://schemas.openxmlformats.org/officeDocument/2006/relationships/font" Target="fonts/IBMPlexSans-italic.fntdata"/><Relationship Id="rId27" Type="http://schemas.openxmlformats.org/officeDocument/2006/relationships/font" Target="fonts/IBMPlexSans-bold.fntdata"/><Relationship Id="rId29" Type="http://schemas.openxmlformats.org/officeDocument/2006/relationships/font" Target="fonts/IBMPlexSans-boldItalic.fntdata"/><Relationship Id="rId51" Type="http://schemas.openxmlformats.org/officeDocument/2006/relationships/font" Target="fonts/IBMPlexMonoLight-bold.fntdata"/><Relationship Id="rId50" Type="http://schemas.openxmlformats.org/officeDocument/2006/relationships/font" Target="fonts/IBMPlexMonoLight-regular.fntdata"/><Relationship Id="rId53" Type="http://schemas.openxmlformats.org/officeDocument/2006/relationships/font" Target="fonts/IBMPlexMonoLight-boldItalic.fntdata"/><Relationship Id="rId52" Type="http://schemas.openxmlformats.org/officeDocument/2006/relationships/font" Target="fonts/IBMPlexMonoLight-italic.fntdata"/><Relationship Id="rId11" Type="http://schemas.openxmlformats.org/officeDocument/2006/relationships/slide" Target="slides/slide6.xml"/><Relationship Id="rId55" Type="http://schemas.openxmlformats.org/officeDocument/2006/relationships/font" Target="fonts/OpenSansLight-bold.fntdata"/><Relationship Id="rId10" Type="http://schemas.openxmlformats.org/officeDocument/2006/relationships/slide" Target="slides/slide5.xml"/><Relationship Id="rId54" Type="http://schemas.openxmlformats.org/officeDocument/2006/relationships/font" Target="fonts/OpenSansLight-regular.fntdata"/><Relationship Id="rId13" Type="http://schemas.openxmlformats.org/officeDocument/2006/relationships/slide" Target="slides/slide8.xml"/><Relationship Id="rId57" Type="http://schemas.openxmlformats.org/officeDocument/2006/relationships/font" Target="fonts/OpenSansLight-boldItalic.fntdata"/><Relationship Id="rId12" Type="http://schemas.openxmlformats.org/officeDocument/2006/relationships/slide" Target="slides/slide7.xml"/><Relationship Id="rId56" Type="http://schemas.openxmlformats.org/officeDocument/2006/relationships/font" Target="fonts/OpenSansLigh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40e3015327_3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40e3015327_3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40e3015327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40e301532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40e3015327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40e3015327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40e3015327_3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40e3015327_3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40e3015327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40e3015327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40e3015327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40e3015327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40e3015327_3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40e3015327_3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6518e476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f6518e476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947ba542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947ba542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f6518e476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f6518e476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f6518e476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f6518e476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40e3015327_3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40e3015327_3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947ba542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947ba542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40e3015327_3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40e3015327_3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40e3015327_3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40e3015327_3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0e3015327_3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0e3015327_3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40e301532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40e301532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40e3015327_3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40e3015327_3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40e3015327_3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40e3015327_3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40e3015327_3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40e3015327_3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s://neu.io" TargetMode="Externa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hyperlink" Target="https://neu.io" TargetMode="External"/><Relationship Id="rId5"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1.png"/><Relationship Id="rId4" Type="http://schemas.openxmlformats.org/officeDocument/2006/relationships/hyperlink" Target="https://neu.io" TargetMode="External"/><Relationship Id="rId5"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hyperlink" Target="https://neu.io" TargetMode="External"/><Relationship Id="rId5"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 name="Google Shape;11;p2"/>
          <p:cNvSpPr txBox="1"/>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sz="1000">
                <a:solidFill>
                  <a:srgbClr val="595959"/>
                </a:solidFill>
              </a:rPr>
              <a:t>‹#›</a:t>
            </a:fld>
            <a:endParaRPr sz="1000">
              <a:solidFill>
                <a:srgbClr val="595959"/>
              </a:solidFill>
            </a:endParaRPr>
          </a:p>
        </p:txBody>
      </p:sp>
      <p:pic>
        <p:nvPicPr>
          <p:cNvPr id="12" name="Google Shape;12;p2"/>
          <p:cNvPicPr preferRelativeResize="0"/>
          <p:nvPr/>
        </p:nvPicPr>
        <p:blipFill rotWithShape="1">
          <a:blip r:embed="rId2">
            <a:alphaModFix amt="77000"/>
          </a:blip>
          <a:srcRect b="36768" l="32550" r="0" t="0"/>
          <a:stretch/>
        </p:blipFill>
        <p:spPr>
          <a:xfrm>
            <a:off x="0" y="0"/>
            <a:ext cx="5486400" cy="5143500"/>
          </a:xfrm>
          <a:prstGeom prst="rect">
            <a:avLst/>
          </a:prstGeom>
          <a:noFill/>
          <a:ln>
            <a:noFill/>
          </a:ln>
        </p:spPr>
      </p:pic>
      <p:pic>
        <p:nvPicPr>
          <p:cNvPr id="13" name="Google Shape;13;p2"/>
          <p:cNvPicPr preferRelativeResize="0"/>
          <p:nvPr/>
        </p:nvPicPr>
        <p:blipFill rotWithShape="1">
          <a:blip r:embed="rId2">
            <a:alphaModFix amt="64000"/>
          </a:blip>
          <a:srcRect b="0" l="0" r="19139" t="31101"/>
          <a:stretch/>
        </p:blipFill>
        <p:spPr>
          <a:xfrm>
            <a:off x="5924550" y="0"/>
            <a:ext cx="3219449" cy="274319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logo">
  <p:cSld name="TITLE_AND_TWO_COLUMNS_5">
    <p:spTree>
      <p:nvGrpSpPr>
        <p:cNvPr id="51" name="Shape 51"/>
        <p:cNvGrpSpPr/>
        <p:nvPr/>
      </p:nvGrpSpPr>
      <p:grpSpPr>
        <a:xfrm>
          <a:off x="0" y="0"/>
          <a:ext cx="0" cy="0"/>
          <a:chOff x="0" y="0"/>
          <a:chExt cx="0" cy="0"/>
        </a:xfrm>
      </p:grpSpPr>
      <p:pic>
        <p:nvPicPr>
          <p:cNvPr id="52" name="Google Shape;52;p13"/>
          <p:cNvPicPr preferRelativeResize="0"/>
          <p:nvPr/>
        </p:nvPicPr>
        <p:blipFill>
          <a:blip r:embed="rId2">
            <a:alphaModFix/>
          </a:blip>
          <a:stretch>
            <a:fillRect/>
          </a:stretch>
        </p:blipFill>
        <p:spPr>
          <a:xfrm>
            <a:off x="0" y="0"/>
            <a:ext cx="5421900" cy="2027225"/>
          </a:xfrm>
          <a:prstGeom prst="rect">
            <a:avLst/>
          </a:prstGeom>
          <a:noFill/>
          <a:ln>
            <a:noFill/>
          </a:ln>
        </p:spPr>
      </p:pic>
      <p:pic>
        <p:nvPicPr>
          <p:cNvPr id="53" name="Google Shape;53;p13">
            <a:hlinkClick r:id="rId3"/>
          </p:cNvPr>
          <p:cNvPicPr preferRelativeResize="0"/>
          <p:nvPr/>
        </p:nvPicPr>
        <p:blipFill>
          <a:blip r:embed="rId4">
            <a:alphaModFix/>
          </a:blip>
          <a:stretch>
            <a:fillRect/>
          </a:stretch>
        </p:blipFill>
        <p:spPr>
          <a:xfrm>
            <a:off x="292350" y="274431"/>
            <a:ext cx="548700" cy="21863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eek with logo and address">
  <p:cSld name="TITLE_AND_TWO_COLUMNS_6">
    <p:spTree>
      <p:nvGrpSpPr>
        <p:cNvPr id="54" name="Shape 54"/>
        <p:cNvGrpSpPr/>
        <p:nvPr/>
      </p:nvGrpSpPr>
      <p:grpSpPr>
        <a:xfrm>
          <a:off x="0" y="0"/>
          <a:ext cx="0" cy="0"/>
          <a:chOff x="0" y="0"/>
          <a:chExt cx="0" cy="0"/>
        </a:xfrm>
      </p:grpSpPr>
      <p:pic>
        <p:nvPicPr>
          <p:cNvPr id="55" name="Google Shape;55;p14"/>
          <p:cNvPicPr preferRelativeResize="0"/>
          <p:nvPr/>
        </p:nvPicPr>
        <p:blipFill>
          <a:blip r:embed="rId2">
            <a:alphaModFix/>
          </a:blip>
          <a:stretch>
            <a:fillRect/>
          </a:stretch>
        </p:blipFill>
        <p:spPr>
          <a:xfrm>
            <a:off x="0" y="0"/>
            <a:ext cx="5421900" cy="2027225"/>
          </a:xfrm>
          <a:prstGeom prst="rect">
            <a:avLst/>
          </a:prstGeom>
          <a:noFill/>
          <a:ln>
            <a:noFill/>
          </a:ln>
        </p:spPr>
      </p:pic>
      <p:pic>
        <p:nvPicPr>
          <p:cNvPr id="56" name="Google Shape;56;p14"/>
          <p:cNvPicPr preferRelativeResize="0"/>
          <p:nvPr/>
        </p:nvPicPr>
        <p:blipFill>
          <a:blip r:embed="rId3">
            <a:alphaModFix/>
          </a:blip>
          <a:stretch>
            <a:fillRect/>
          </a:stretch>
        </p:blipFill>
        <p:spPr>
          <a:xfrm>
            <a:off x="152400" y="4660625"/>
            <a:ext cx="8839198" cy="9805"/>
          </a:xfrm>
          <a:prstGeom prst="rect">
            <a:avLst/>
          </a:prstGeom>
          <a:noFill/>
          <a:ln>
            <a:noFill/>
          </a:ln>
        </p:spPr>
      </p:pic>
      <p:sp>
        <p:nvSpPr>
          <p:cNvPr id="57" name="Google Shape;57;p14"/>
          <p:cNvSpPr txBox="1"/>
          <p:nvPr/>
        </p:nvSpPr>
        <p:spPr>
          <a:xfrm>
            <a:off x="5844038" y="4790450"/>
            <a:ext cx="5015100" cy="144000"/>
          </a:xfrm>
          <a:prstGeom prst="rect">
            <a:avLst/>
          </a:prstGeom>
          <a:noFill/>
          <a:ln>
            <a:noFill/>
          </a:ln>
        </p:spPr>
        <p:txBody>
          <a:bodyPr anchorCtr="0" anchor="ctr" bIns="0" lIns="0" spcFirstLastPara="1" rIns="0" wrap="square" tIns="0">
            <a:noAutofit/>
          </a:bodyPr>
          <a:lstStyle/>
          <a:p>
            <a:pPr indent="0" lvl="0" marL="0" rtl="0" algn="l">
              <a:lnSpc>
                <a:spcPct val="120000"/>
              </a:lnSpc>
              <a:spcBef>
                <a:spcPts val="0"/>
              </a:spcBef>
              <a:spcAft>
                <a:spcPts val="0"/>
              </a:spcAft>
              <a:buClr>
                <a:srgbClr val="000000"/>
              </a:buClr>
              <a:buSzPts val="1100"/>
              <a:buFont typeface="Arial"/>
              <a:buNone/>
            </a:pPr>
            <a:r>
              <a:rPr lang="en-GB" sz="700">
                <a:solidFill>
                  <a:srgbClr val="595959"/>
                </a:solidFill>
                <a:latin typeface="Open Sans Light"/>
                <a:ea typeface="Open Sans Light"/>
                <a:cs typeface="Open Sans Light"/>
                <a:sym typeface="Open Sans Light"/>
              </a:rPr>
              <a:t>   NEEEU Spaces GmbH    Mittenwalder str. 48      10961 Berlin     August  2022</a:t>
            </a:r>
            <a:endParaRPr sz="700">
              <a:solidFill>
                <a:srgbClr val="595959"/>
              </a:solidFill>
              <a:latin typeface="Open Sans Light"/>
              <a:ea typeface="Open Sans Light"/>
              <a:cs typeface="Open Sans Light"/>
              <a:sym typeface="Open Sans Light"/>
            </a:endParaRPr>
          </a:p>
        </p:txBody>
      </p:sp>
      <p:pic>
        <p:nvPicPr>
          <p:cNvPr id="58" name="Google Shape;58;p14">
            <a:hlinkClick r:id="rId4"/>
          </p:cNvPr>
          <p:cNvPicPr preferRelativeResize="0"/>
          <p:nvPr/>
        </p:nvPicPr>
        <p:blipFill>
          <a:blip r:embed="rId5">
            <a:alphaModFix/>
          </a:blip>
          <a:stretch>
            <a:fillRect/>
          </a:stretch>
        </p:blipFill>
        <p:spPr>
          <a:xfrm>
            <a:off x="292350" y="274431"/>
            <a:ext cx="548700" cy="21863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TITLE_AND_TWO_COLUMNS_2_1_1_2">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mt="77000"/>
          </a:blip>
          <a:srcRect b="36768" l="32550" r="0" t="0"/>
          <a:stretch/>
        </p:blipFill>
        <p:spPr>
          <a:xfrm>
            <a:off x="0" y="0"/>
            <a:ext cx="5486400" cy="5143500"/>
          </a:xfrm>
          <a:prstGeom prst="rect">
            <a:avLst/>
          </a:prstGeom>
          <a:noFill/>
          <a:ln>
            <a:noFill/>
          </a:ln>
        </p:spPr>
      </p:pic>
      <p:sp>
        <p:nvSpPr>
          <p:cNvPr id="61" name="Google Shape;61;p15"/>
          <p:cNvSpPr txBox="1"/>
          <p:nvPr>
            <p:ph type="title"/>
          </p:nvPr>
        </p:nvSpPr>
        <p:spPr>
          <a:xfrm>
            <a:off x="2132400" y="112650"/>
            <a:ext cx="4879200" cy="284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000"/>
              <a:buFont typeface="Montserrat"/>
              <a:buNone/>
              <a:defRPr sz="1000">
                <a:latin typeface="Montserrat"/>
                <a:ea typeface="Montserrat"/>
                <a:cs typeface="Montserrat"/>
                <a:sym typeface="Montserrat"/>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2" name="Google Shape;62;p15"/>
          <p:cNvSpPr txBox="1"/>
          <p:nvPr>
            <p:ph idx="1" type="subTitle"/>
          </p:nvPr>
        </p:nvSpPr>
        <p:spPr>
          <a:xfrm>
            <a:off x="2869650" y="322525"/>
            <a:ext cx="3404700" cy="844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1800"/>
              <a:buFont typeface="Montserrat"/>
              <a:buNone/>
              <a:defRPr b="1">
                <a:solidFill>
                  <a:schemeClr val="dk1"/>
                </a:solidFill>
                <a:latin typeface="Montserrat"/>
                <a:ea typeface="Montserrat"/>
                <a:cs typeface="Montserrat"/>
                <a:sym typeface="Montserrat"/>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63" name="Google Shape;63;p15"/>
          <p:cNvPicPr preferRelativeResize="0"/>
          <p:nvPr/>
        </p:nvPicPr>
        <p:blipFill>
          <a:blip r:embed="rId3">
            <a:alphaModFix/>
          </a:blip>
          <a:stretch>
            <a:fillRect/>
          </a:stretch>
        </p:blipFill>
        <p:spPr>
          <a:xfrm>
            <a:off x="152400" y="4660625"/>
            <a:ext cx="8839198" cy="9805"/>
          </a:xfrm>
          <a:prstGeom prst="rect">
            <a:avLst/>
          </a:prstGeom>
          <a:noFill/>
          <a:ln>
            <a:noFill/>
          </a:ln>
        </p:spPr>
      </p:pic>
      <p:sp>
        <p:nvSpPr>
          <p:cNvPr id="64" name="Google Shape;64;p15"/>
          <p:cNvSpPr txBox="1"/>
          <p:nvPr/>
        </p:nvSpPr>
        <p:spPr>
          <a:xfrm>
            <a:off x="5844038" y="4790450"/>
            <a:ext cx="5015100" cy="144000"/>
          </a:xfrm>
          <a:prstGeom prst="rect">
            <a:avLst/>
          </a:prstGeom>
          <a:noFill/>
          <a:ln>
            <a:noFill/>
          </a:ln>
        </p:spPr>
        <p:txBody>
          <a:bodyPr anchorCtr="0" anchor="ctr" bIns="0" lIns="0" spcFirstLastPara="1" rIns="0" wrap="square" tIns="0">
            <a:noAutofit/>
          </a:bodyPr>
          <a:lstStyle/>
          <a:p>
            <a:pPr indent="0" lvl="0" marL="0" rtl="0" algn="l">
              <a:lnSpc>
                <a:spcPct val="120000"/>
              </a:lnSpc>
              <a:spcBef>
                <a:spcPts val="0"/>
              </a:spcBef>
              <a:spcAft>
                <a:spcPts val="0"/>
              </a:spcAft>
              <a:buClr>
                <a:srgbClr val="000000"/>
              </a:buClr>
              <a:buSzPts val="1100"/>
              <a:buFont typeface="Arial"/>
              <a:buNone/>
            </a:pPr>
            <a:r>
              <a:rPr lang="en-GB" sz="700">
                <a:solidFill>
                  <a:srgbClr val="595959"/>
                </a:solidFill>
                <a:latin typeface="Open Sans Light"/>
                <a:ea typeface="Open Sans Light"/>
                <a:cs typeface="Open Sans Light"/>
                <a:sym typeface="Open Sans Light"/>
              </a:rPr>
              <a:t>   NEEEU Spaces GmbH    Mittenwalder str. 48      10961 Berlin     August  2022</a:t>
            </a:r>
            <a:endParaRPr sz="700">
              <a:solidFill>
                <a:srgbClr val="595959"/>
              </a:solidFill>
              <a:latin typeface="Open Sans Light"/>
              <a:ea typeface="Open Sans Light"/>
              <a:cs typeface="Open Sans Light"/>
              <a:sym typeface="Open Sans Light"/>
            </a:endParaRPr>
          </a:p>
        </p:txBody>
      </p:sp>
      <p:pic>
        <p:nvPicPr>
          <p:cNvPr id="65" name="Google Shape;65;p15">
            <a:hlinkClick r:id="rId4"/>
          </p:cNvPr>
          <p:cNvPicPr preferRelativeResize="0"/>
          <p:nvPr/>
        </p:nvPicPr>
        <p:blipFill>
          <a:blip r:embed="rId5">
            <a:alphaModFix/>
          </a:blip>
          <a:stretch>
            <a:fillRect/>
          </a:stretch>
        </p:blipFill>
        <p:spPr>
          <a:xfrm>
            <a:off x="292350" y="274431"/>
            <a:ext cx="548700" cy="21863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eek with logo and address 1">
  <p:cSld name="TITLE_AND_TWO_COLUMNS_7">
    <p:spTree>
      <p:nvGrpSpPr>
        <p:cNvPr id="66" name="Shape 66"/>
        <p:cNvGrpSpPr/>
        <p:nvPr/>
      </p:nvGrpSpPr>
      <p:grpSpPr>
        <a:xfrm>
          <a:off x="0" y="0"/>
          <a:ext cx="0" cy="0"/>
          <a:chOff x="0" y="0"/>
          <a:chExt cx="0" cy="0"/>
        </a:xfrm>
      </p:grpSpPr>
      <p:pic>
        <p:nvPicPr>
          <p:cNvPr id="67" name="Google Shape;67;p16"/>
          <p:cNvPicPr preferRelativeResize="0"/>
          <p:nvPr/>
        </p:nvPicPr>
        <p:blipFill>
          <a:blip r:embed="rId2">
            <a:alphaModFix/>
          </a:blip>
          <a:stretch>
            <a:fillRect/>
          </a:stretch>
        </p:blipFill>
        <p:spPr>
          <a:xfrm>
            <a:off x="0" y="0"/>
            <a:ext cx="5421900" cy="2027225"/>
          </a:xfrm>
          <a:prstGeom prst="rect">
            <a:avLst/>
          </a:prstGeom>
          <a:noFill/>
          <a:ln>
            <a:noFill/>
          </a:ln>
        </p:spPr>
      </p:pic>
      <p:pic>
        <p:nvPicPr>
          <p:cNvPr id="68" name="Google Shape;68;p16"/>
          <p:cNvPicPr preferRelativeResize="0"/>
          <p:nvPr/>
        </p:nvPicPr>
        <p:blipFill>
          <a:blip r:embed="rId3">
            <a:alphaModFix/>
          </a:blip>
          <a:stretch>
            <a:fillRect/>
          </a:stretch>
        </p:blipFill>
        <p:spPr>
          <a:xfrm>
            <a:off x="152400" y="4660625"/>
            <a:ext cx="8839198" cy="9805"/>
          </a:xfrm>
          <a:prstGeom prst="rect">
            <a:avLst/>
          </a:prstGeom>
          <a:noFill/>
          <a:ln>
            <a:noFill/>
          </a:ln>
        </p:spPr>
      </p:pic>
      <p:sp>
        <p:nvSpPr>
          <p:cNvPr id="69" name="Google Shape;69;p16"/>
          <p:cNvSpPr txBox="1"/>
          <p:nvPr/>
        </p:nvSpPr>
        <p:spPr>
          <a:xfrm>
            <a:off x="5844038" y="4790450"/>
            <a:ext cx="5015100" cy="144000"/>
          </a:xfrm>
          <a:prstGeom prst="rect">
            <a:avLst/>
          </a:prstGeom>
          <a:noFill/>
          <a:ln>
            <a:noFill/>
          </a:ln>
        </p:spPr>
        <p:txBody>
          <a:bodyPr anchorCtr="0" anchor="ctr" bIns="0" lIns="0" spcFirstLastPara="1" rIns="0" wrap="square" tIns="0">
            <a:noAutofit/>
          </a:bodyPr>
          <a:lstStyle/>
          <a:p>
            <a:pPr indent="0" lvl="0" marL="0" rtl="0" algn="l">
              <a:lnSpc>
                <a:spcPct val="120000"/>
              </a:lnSpc>
              <a:spcBef>
                <a:spcPts val="0"/>
              </a:spcBef>
              <a:spcAft>
                <a:spcPts val="0"/>
              </a:spcAft>
              <a:buClr>
                <a:srgbClr val="000000"/>
              </a:buClr>
              <a:buSzPts val="1100"/>
              <a:buFont typeface="Arial"/>
              <a:buNone/>
            </a:pPr>
            <a:r>
              <a:rPr lang="en-GB" sz="700">
                <a:solidFill>
                  <a:srgbClr val="595959"/>
                </a:solidFill>
                <a:latin typeface="Open Sans Light"/>
                <a:ea typeface="Open Sans Light"/>
                <a:cs typeface="Open Sans Light"/>
                <a:sym typeface="Open Sans Light"/>
              </a:rPr>
              <a:t>   NEEEU Spaces GmbH    Mittenwalder str. 48      10961 Berlin     August  2022</a:t>
            </a:r>
            <a:endParaRPr sz="700">
              <a:solidFill>
                <a:srgbClr val="595959"/>
              </a:solidFill>
              <a:latin typeface="Open Sans Light"/>
              <a:ea typeface="Open Sans Light"/>
              <a:cs typeface="Open Sans Light"/>
              <a:sym typeface="Open Sans Light"/>
            </a:endParaRPr>
          </a:p>
        </p:txBody>
      </p:sp>
      <p:pic>
        <p:nvPicPr>
          <p:cNvPr id="70" name="Google Shape;70;p16">
            <a:hlinkClick r:id="rId4"/>
          </p:cNvPr>
          <p:cNvPicPr preferRelativeResize="0"/>
          <p:nvPr/>
        </p:nvPicPr>
        <p:blipFill>
          <a:blip r:embed="rId5">
            <a:alphaModFix/>
          </a:blip>
          <a:stretch>
            <a:fillRect/>
          </a:stretch>
        </p:blipFill>
        <p:spPr>
          <a:xfrm>
            <a:off x="292350" y="274431"/>
            <a:ext cx="548700" cy="21863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6.jpg"/><Relationship Id="rId4" Type="http://schemas.openxmlformats.org/officeDocument/2006/relationships/image" Target="../media/image4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3.png"/><Relationship Id="rId6" Type="http://schemas.openxmlformats.org/officeDocument/2006/relationships/image" Target="../media/image54.png"/><Relationship Id="rId7"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6.png"/><Relationship Id="rId4" Type="http://schemas.openxmlformats.org/officeDocument/2006/relationships/hyperlink" Target="https://www.google.com/maps/d/u/0/viewer?ie=UTF8&amp;hl=de&amp;msa=0&amp;ll=52.51003099999999%2C13.371167000000014&amp;spn=0.005008%2C0.012306&amp;t=k&amp;z=17&amp;om=1&amp;mid=1tHlWiqP6t2SpB1uOlXA1-hFJ9D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5.jpg"/><Relationship Id="rId4" Type="http://schemas.openxmlformats.org/officeDocument/2006/relationships/image" Target="../media/image6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drive.google.com/file/d/1psv0Xccj3Y3oW8Wd68Y54Gegai8jW7a1/view" TargetMode="External"/><Relationship Id="rId4" Type="http://schemas.openxmlformats.org/officeDocument/2006/relationships/image" Target="../media/image61.jpg"/><Relationship Id="rId5" Type="http://schemas.openxmlformats.org/officeDocument/2006/relationships/hyperlink" Target="http://drive.google.com/file/d/1oo36rLJuc0lNV88TtbwYQVgm6czUu2hv/view" TargetMode="External"/><Relationship Id="rId6"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drive.google.com/drive/folders/1NMr85NBAvxLPvR4e-mU8avaZBSI1rtnJ?usp=sharing" TargetMode="External"/><Relationship Id="rId4" Type="http://schemas.openxmlformats.org/officeDocument/2006/relationships/hyperlink" Target="https://github.com/museum4punkt0/Future-Walk" TargetMode="External"/><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20" Type="http://schemas.openxmlformats.org/officeDocument/2006/relationships/image" Target="../media/image25.png"/><Relationship Id="rId11" Type="http://schemas.openxmlformats.org/officeDocument/2006/relationships/image" Target="../media/image15.png"/><Relationship Id="rId10" Type="http://schemas.openxmlformats.org/officeDocument/2006/relationships/image" Target="../media/image22.png"/><Relationship Id="rId13" Type="http://schemas.openxmlformats.org/officeDocument/2006/relationships/image" Target="../media/image11.png"/><Relationship Id="rId12"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png"/><Relationship Id="rId15" Type="http://schemas.openxmlformats.org/officeDocument/2006/relationships/image" Target="../media/image12.png"/><Relationship Id="rId14" Type="http://schemas.openxmlformats.org/officeDocument/2006/relationships/image" Target="../media/image10.png"/><Relationship Id="rId17" Type="http://schemas.openxmlformats.org/officeDocument/2006/relationships/image" Target="../media/image13.png"/><Relationship Id="rId16" Type="http://schemas.openxmlformats.org/officeDocument/2006/relationships/image" Target="../media/image19.png"/><Relationship Id="rId5" Type="http://schemas.openxmlformats.org/officeDocument/2006/relationships/hyperlink" Target="https://neu.io/" TargetMode="External"/><Relationship Id="rId19" Type="http://schemas.openxmlformats.org/officeDocument/2006/relationships/image" Target="../media/image17.png"/><Relationship Id="rId6" Type="http://schemas.openxmlformats.org/officeDocument/2006/relationships/image" Target="../media/image6.png"/><Relationship Id="rId18" Type="http://schemas.openxmlformats.org/officeDocument/2006/relationships/image" Target="../media/image14.png"/><Relationship Id="rId7" Type="http://schemas.openxmlformats.org/officeDocument/2006/relationships/image" Target="../media/image5.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drive.google.com/drive/folders/1NMr85NBAvxLPvR4e-mU8avaZBSI1rtnJ?usp=sharing" TargetMode="External"/><Relationship Id="rId4" Type="http://schemas.openxmlformats.org/officeDocument/2006/relationships/image" Target="../media/image63.jpg"/></Relationships>
</file>

<file path=ppt/slides/_rels/slide3.xml.rels><?xml version="1.0" encoding="UTF-8" standalone="yes"?><Relationships xmlns="http://schemas.openxmlformats.org/package/2006/relationships"><Relationship Id="rId20" Type="http://schemas.openxmlformats.org/officeDocument/2006/relationships/image" Target="../media/image34.png"/><Relationship Id="rId11" Type="http://schemas.openxmlformats.org/officeDocument/2006/relationships/image" Target="../media/image30.png"/><Relationship Id="rId22" Type="http://schemas.openxmlformats.org/officeDocument/2006/relationships/image" Target="../media/image40.png"/><Relationship Id="rId10" Type="http://schemas.openxmlformats.org/officeDocument/2006/relationships/image" Target="../media/image27.png"/><Relationship Id="rId21" Type="http://schemas.openxmlformats.org/officeDocument/2006/relationships/image" Target="../media/image39.png"/><Relationship Id="rId13" Type="http://schemas.openxmlformats.org/officeDocument/2006/relationships/image" Target="../media/image33.png"/><Relationship Id="rId12"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6.png"/><Relationship Id="rId15" Type="http://schemas.openxmlformats.org/officeDocument/2006/relationships/image" Target="../media/image31.png"/><Relationship Id="rId14" Type="http://schemas.openxmlformats.org/officeDocument/2006/relationships/image" Target="../media/image41.png"/><Relationship Id="rId17" Type="http://schemas.openxmlformats.org/officeDocument/2006/relationships/image" Target="../media/image36.png"/><Relationship Id="rId16" Type="http://schemas.openxmlformats.org/officeDocument/2006/relationships/image" Target="../media/image35.png"/><Relationship Id="rId5" Type="http://schemas.openxmlformats.org/officeDocument/2006/relationships/image" Target="../media/image18.png"/><Relationship Id="rId19" Type="http://schemas.openxmlformats.org/officeDocument/2006/relationships/image" Target="../media/image38.png"/><Relationship Id="rId6" Type="http://schemas.openxmlformats.org/officeDocument/2006/relationships/image" Target="../media/image23.png"/><Relationship Id="rId18" Type="http://schemas.openxmlformats.org/officeDocument/2006/relationships/image" Target="../media/image32.png"/><Relationship Id="rId7" Type="http://schemas.openxmlformats.org/officeDocument/2006/relationships/image" Target="../media/image28.png"/><Relationship Id="rId8"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51.jpg"/><Relationship Id="rId5" Type="http://schemas.openxmlformats.org/officeDocument/2006/relationships/image" Target="../media/image45.jpg"/><Relationship Id="rId6"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2.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9.png"/><Relationship Id="rId4" Type="http://schemas.openxmlformats.org/officeDocument/2006/relationships/hyperlink" Target="https://play.google.com/store/apps/details?id=museum.smb.futurewalk&amp;gl=DE" TargetMode="External"/><Relationship Id="rId5" Type="http://schemas.openxmlformats.org/officeDocument/2006/relationships/hyperlink" Target="https://play.google.com/store/apps/details?id=io.neeeu.zeitweise&amp;gl=DE" TargetMode="External"/><Relationship Id="rId6" Type="http://schemas.openxmlformats.org/officeDocument/2006/relationships/hyperlink" Target="https://apps.apple.com/us/app/future-walk/id1572314941" TargetMode="External"/><Relationship Id="rId7"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9.png"/><Relationship Id="rId4" Type="http://schemas.openxmlformats.org/officeDocument/2006/relationships/hyperlink" Target="https://play.google.com/store/apps/details?id=museum.smb.futurewalk&amp;gl=DE" TargetMode="External"/><Relationship Id="rId5" Type="http://schemas.openxmlformats.org/officeDocument/2006/relationships/hyperlink" Target="https://apps.apple.com/us/app/future-walk/id1572314941" TargetMode="External"/><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hyperlink" Target="http://www.smb.museum/future-walk" TargetMode="External"/><Relationship Id="rId4" Type="http://schemas.openxmlformats.org/officeDocument/2006/relationships/image" Target="../media/image49.png"/><Relationship Id="rId5" Type="http://schemas.openxmlformats.org/officeDocument/2006/relationships/image" Target="../media/image25.png"/><Relationship Id="rId6" Type="http://schemas.openxmlformats.org/officeDocument/2006/relationships/image" Target="../media/image5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9.png"/><Relationship Id="rId4" Type="http://schemas.openxmlformats.org/officeDocument/2006/relationships/image" Target="../media/image25.png"/><Relationship Id="rId5" Type="http://schemas.openxmlformats.org/officeDocument/2006/relationships/image" Target="../media/image5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3">
            <a:alphaModFix/>
          </a:blip>
          <a:srcRect b="0" l="0" r="0" t="0"/>
          <a:stretch/>
        </p:blipFill>
        <p:spPr>
          <a:xfrm>
            <a:off x="0" y="0"/>
            <a:ext cx="9144003" cy="6094510"/>
          </a:xfrm>
          <a:prstGeom prst="rect">
            <a:avLst/>
          </a:prstGeom>
          <a:noFill/>
          <a:ln>
            <a:noFill/>
          </a:ln>
        </p:spPr>
      </p:pic>
      <p:pic>
        <p:nvPicPr>
          <p:cNvPr id="76" name="Google Shape;76;p17"/>
          <p:cNvPicPr preferRelativeResize="0"/>
          <p:nvPr/>
        </p:nvPicPr>
        <p:blipFill>
          <a:blip r:embed="rId4">
            <a:alphaModFix/>
          </a:blip>
          <a:stretch>
            <a:fillRect/>
          </a:stretch>
        </p:blipFill>
        <p:spPr>
          <a:xfrm>
            <a:off x="6934550" y="2276325"/>
            <a:ext cx="2209450" cy="2944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6"/>
          <p:cNvPicPr preferRelativeResize="0"/>
          <p:nvPr/>
        </p:nvPicPr>
        <p:blipFill rotWithShape="1">
          <a:blip r:embed="rId3">
            <a:alphaModFix/>
          </a:blip>
          <a:srcRect b="0" l="0" r="0" t="0"/>
          <a:stretch/>
        </p:blipFill>
        <p:spPr>
          <a:xfrm>
            <a:off x="1442465" y="1057701"/>
            <a:ext cx="1429394" cy="2542476"/>
          </a:xfrm>
          <a:prstGeom prst="rect">
            <a:avLst/>
          </a:prstGeom>
          <a:noFill/>
          <a:ln>
            <a:noFill/>
          </a:ln>
        </p:spPr>
      </p:pic>
      <p:pic>
        <p:nvPicPr>
          <p:cNvPr id="193" name="Google Shape;193;p26"/>
          <p:cNvPicPr preferRelativeResize="0"/>
          <p:nvPr/>
        </p:nvPicPr>
        <p:blipFill rotWithShape="1">
          <a:blip r:embed="rId4">
            <a:alphaModFix/>
          </a:blip>
          <a:srcRect b="0" l="0" r="0" t="0"/>
          <a:stretch/>
        </p:blipFill>
        <p:spPr>
          <a:xfrm>
            <a:off x="4319417" y="1057714"/>
            <a:ext cx="1429394" cy="2542451"/>
          </a:xfrm>
          <a:prstGeom prst="rect">
            <a:avLst/>
          </a:prstGeom>
          <a:noFill/>
          <a:ln>
            <a:noFill/>
          </a:ln>
        </p:spPr>
      </p:pic>
      <p:pic>
        <p:nvPicPr>
          <p:cNvPr id="194" name="Google Shape;194;p26"/>
          <p:cNvPicPr preferRelativeResize="0"/>
          <p:nvPr/>
        </p:nvPicPr>
        <p:blipFill rotWithShape="1">
          <a:blip r:embed="rId5">
            <a:alphaModFix/>
          </a:blip>
          <a:srcRect b="0" l="0" r="0" t="0"/>
          <a:stretch/>
        </p:blipFill>
        <p:spPr>
          <a:xfrm>
            <a:off x="2880503" y="1057701"/>
            <a:ext cx="1429394" cy="2542476"/>
          </a:xfrm>
          <a:prstGeom prst="rect">
            <a:avLst/>
          </a:prstGeom>
          <a:noFill/>
          <a:ln>
            <a:noFill/>
          </a:ln>
        </p:spPr>
      </p:pic>
      <p:pic>
        <p:nvPicPr>
          <p:cNvPr id="195" name="Google Shape;195;p26"/>
          <p:cNvPicPr preferRelativeResize="0"/>
          <p:nvPr/>
        </p:nvPicPr>
        <p:blipFill>
          <a:blip r:embed="rId6">
            <a:alphaModFix/>
          </a:blip>
          <a:stretch>
            <a:fillRect/>
          </a:stretch>
        </p:blipFill>
        <p:spPr>
          <a:xfrm>
            <a:off x="1701514" y="561151"/>
            <a:ext cx="1852637" cy="3517175"/>
          </a:xfrm>
          <a:prstGeom prst="rect">
            <a:avLst/>
          </a:prstGeom>
          <a:noFill/>
          <a:ln>
            <a:noFill/>
          </a:ln>
        </p:spPr>
      </p:pic>
      <p:pic>
        <p:nvPicPr>
          <p:cNvPr id="196" name="Google Shape;196;p26"/>
          <p:cNvPicPr preferRelativeResize="0"/>
          <p:nvPr/>
        </p:nvPicPr>
        <p:blipFill rotWithShape="1">
          <a:blip r:embed="rId7">
            <a:alphaModFix/>
          </a:blip>
          <a:srcRect b="0" l="0" r="0" t="0"/>
          <a:stretch/>
        </p:blipFill>
        <p:spPr>
          <a:xfrm>
            <a:off x="4413" y="1057700"/>
            <a:ext cx="1429399" cy="2542477"/>
          </a:xfrm>
          <a:prstGeom prst="rect">
            <a:avLst/>
          </a:prstGeom>
          <a:noFill/>
          <a:ln>
            <a:noFill/>
          </a:ln>
        </p:spPr>
      </p:pic>
      <p:sp>
        <p:nvSpPr>
          <p:cNvPr id="197" name="Google Shape;197;p26"/>
          <p:cNvSpPr/>
          <p:nvPr/>
        </p:nvSpPr>
        <p:spPr>
          <a:xfrm>
            <a:off x="-4625" y="1057700"/>
            <a:ext cx="384000" cy="2542500"/>
          </a:xfrm>
          <a:prstGeom prst="rect">
            <a:avLst/>
          </a:prstGeom>
          <a:gradFill>
            <a:gsLst>
              <a:gs pos="0">
                <a:srgbClr val="FFFFFF"/>
              </a:gs>
              <a:gs pos="36000">
                <a:srgbClr val="FFFFFF"/>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rot="10800000">
            <a:off x="5448725" y="-4725"/>
            <a:ext cx="380700" cy="4543800"/>
          </a:xfrm>
          <a:prstGeom prst="rect">
            <a:avLst/>
          </a:prstGeom>
          <a:gradFill>
            <a:gsLst>
              <a:gs pos="0">
                <a:srgbClr val="FFFFFF"/>
              </a:gs>
              <a:gs pos="36000">
                <a:srgbClr val="FFFFFF"/>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txBox="1"/>
          <p:nvPr/>
        </p:nvSpPr>
        <p:spPr>
          <a:xfrm>
            <a:off x="6104400" y="1990813"/>
            <a:ext cx="2541600" cy="95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400"/>
              </a:spcAft>
              <a:buNone/>
            </a:pPr>
            <a:r>
              <a:rPr lang="en-GB" sz="1000">
                <a:latin typeface="IBM Plex Sans Light"/>
                <a:ea typeface="IBM Plex Sans Light"/>
                <a:cs typeface="IBM Plex Sans Light"/>
                <a:sym typeface="IBM Plex Sans Light"/>
              </a:rPr>
              <a:t>Home screen is followed by language selection page. It’s followed by a screen informing the user that they will need headphones, then a safety warning recommending that they pay attention to their surroundings while using the app.</a:t>
            </a:r>
            <a:endParaRPr sz="1000">
              <a:latin typeface="IBM Plex Sans Light"/>
              <a:ea typeface="IBM Plex Sans Light"/>
              <a:cs typeface="IBM Plex Sans Light"/>
              <a:sym typeface="IBM Plex Sans Light"/>
            </a:endParaRPr>
          </a:p>
        </p:txBody>
      </p:sp>
      <p:sp>
        <p:nvSpPr>
          <p:cNvPr id="200" name="Google Shape;200;p26"/>
          <p:cNvSpPr txBox="1"/>
          <p:nvPr/>
        </p:nvSpPr>
        <p:spPr>
          <a:xfrm>
            <a:off x="6104400" y="1796179"/>
            <a:ext cx="2541600" cy="22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en-GB" sz="1000">
                <a:latin typeface="Montserrat SemiBold"/>
                <a:ea typeface="Montserrat SemiBold"/>
                <a:cs typeface="Montserrat SemiBold"/>
                <a:sym typeface="Montserrat SemiBold"/>
              </a:rPr>
              <a:t>Onboarding</a:t>
            </a:r>
            <a:endParaRPr i="1" sz="1000">
              <a:latin typeface="Montserrat SemiBold"/>
              <a:ea typeface="Montserrat SemiBold"/>
              <a:cs typeface="Montserrat SemiBold"/>
              <a:sym typeface="Montserrat SemiBold"/>
            </a:endParaRPr>
          </a:p>
        </p:txBody>
      </p:sp>
      <p:sp>
        <p:nvSpPr>
          <p:cNvPr id="201" name="Google Shape;201;p26"/>
          <p:cNvSpPr/>
          <p:nvPr/>
        </p:nvSpPr>
        <p:spPr>
          <a:xfrm>
            <a:off x="3433100" y="3187300"/>
            <a:ext cx="524400" cy="110700"/>
          </a:xfrm>
          <a:prstGeom prst="rect">
            <a:avLst/>
          </a:prstGeom>
          <a:solidFill>
            <a:srgbClr val="871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4771913" y="3187300"/>
            <a:ext cx="524400" cy="110700"/>
          </a:xfrm>
          <a:prstGeom prst="rect">
            <a:avLst/>
          </a:prstGeom>
          <a:solidFill>
            <a:srgbClr val="8711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txBox="1"/>
          <p:nvPr/>
        </p:nvSpPr>
        <p:spPr>
          <a:xfrm>
            <a:off x="3433100" y="3107950"/>
            <a:ext cx="380700" cy="2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550">
                <a:solidFill>
                  <a:srgbClr val="FFFFFF"/>
                </a:solidFill>
                <a:latin typeface="IBM Plex Mono Light"/>
                <a:ea typeface="IBM Plex Mono Light"/>
                <a:cs typeface="IBM Plex Mono Light"/>
                <a:sym typeface="IBM Plex Mono Light"/>
              </a:rPr>
              <a:t>Next</a:t>
            </a:r>
            <a:endParaRPr i="1" sz="550">
              <a:solidFill>
                <a:srgbClr val="FFFFFF"/>
              </a:solidFill>
              <a:latin typeface="IBM Plex Mono Light"/>
              <a:ea typeface="IBM Plex Mono Light"/>
              <a:cs typeface="IBM Plex Mono Light"/>
              <a:sym typeface="IBM Plex Mono Light"/>
            </a:endParaRPr>
          </a:p>
        </p:txBody>
      </p:sp>
      <p:sp>
        <p:nvSpPr>
          <p:cNvPr id="204" name="Google Shape;204;p26"/>
          <p:cNvSpPr txBox="1"/>
          <p:nvPr/>
        </p:nvSpPr>
        <p:spPr>
          <a:xfrm>
            <a:off x="4843763" y="3107950"/>
            <a:ext cx="380700" cy="2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550">
                <a:solidFill>
                  <a:srgbClr val="FFFFFF"/>
                </a:solidFill>
                <a:latin typeface="IBM Plex Mono Light"/>
                <a:ea typeface="IBM Plex Mono Light"/>
                <a:cs typeface="IBM Plex Mono Light"/>
                <a:sym typeface="IBM Plex Mono Light"/>
              </a:rPr>
              <a:t>Next</a:t>
            </a:r>
            <a:endParaRPr i="1" sz="550">
              <a:solidFill>
                <a:srgbClr val="FFFFFF"/>
              </a:solidFill>
              <a:latin typeface="IBM Plex Mono Light"/>
              <a:ea typeface="IBM Plex Mono Light"/>
              <a:cs typeface="IBM Plex Mono Light"/>
              <a:sym typeface="IBM Plex Mon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27"/>
          <p:cNvPicPr preferRelativeResize="0"/>
          <p:nvPr/>
        </p:nvPicPr>
        <p:blipFill>
          <a:blip r:embed="rId3">
            <a:alphaModFix/>
          </a:blip>
          <a:stretch>
            <a:fillRect/>
          </a:stretch>
        </p:blipFill>
        <p:spPr>
          <a:xfrm>
            <a:off x="3326700" y="352550"/>
            <a:ext cx="2162633" cy="4328400"/>
          </a:xfrm>
          <a:prstGeom prst="rect">
            <a:avLst/>
          </a:prstGeom>
          <a:noFill/>
          <a:ln>
            <a:noFill/>
          </a:ln>
        </p:spPr>
      </p:pic>
      <p:cxnSp>
        <p:nvCxnSpPr>
          <p:cNvPr id="210" name="Google Shape;210;p27"/>
          <p:cNvCxnSpPr/>
          <p:nvPr/>
        </p:nvCxnSpPr>
        <p:spPr>
          <a:xfrm flipH="1" rot="10800000">
            <a:off x="5205900" y="779429"/>
            <a:ext cx="672300" cy="134400"/>
          </a:xfrm>
          <a:prstGeom prst="curvedConnector3">
            <a:avLst>
              <a:gd fmla="val 50000" name="adj1"/>
            </a:avLst>
          </a:prstGeom>
          <a:noFill/>
          <a:ln cap="flat" cmpd="sng" w="19050">
            <a:solidFill>
              <a:srgbClr val="FFB4D1"/>
            </a:solidFill>
            <a:prstDash val="solid"/>
            <a:round/>
            <a:headEnd len="med" w="med" type="oval"/>
            <a:tailEnd len="med" w="med" type="none"/>
          </a:ln>
        </p:spPr>
      </p:cxnSp>
      <p:cxnSp>
        <p:nvCxnSpPr>
          <p:cNvPr id="211" name="Google Shape;211;p27"/>
          <p:cNvCxnSpPr/>
          <p:nvPr/>
        </p:nvCxnSpPr>
        <p:spPr>
          <a:xfrm flipH="1" rot="10800000">
            <a:off x="5205900" y="3285175"/>
            <a:ext cx="859500" cy="811500"/>
          </a:xfrm>
          <a:prstGeom prst="curvedConnector3">
            <a:avLst>
              <a:gd fmla="val 50000" name="adj1"/>
            </a:avLst>
          </a:prstGeom>
          <a:noFill/>
          <a:ln cap="flat" cmpd="sng" w="19050">
            <a:solidFill>
              <a:srgbClr val="FFB4D1"/>
            </a:solidFill>
            <a:prstDash val="solid"/>
            <a:round/>
            <a:headEnd len="med" w="med" type="oval"/>
            <a:tailEnd len="med" w="med" type="none"/>
          </a:ln>
        </p:spPr>
      </p:cxnSp>
      <p:cxnSp>
        <p:nvCxnSpPr>
          <p:cNvPr id="212" name="Google Shape;212;p27"/>
          <p:cNvCxnSpPr/>
          <p:nvPr/>
        </p:nvCxnSpPr>
        <p:spPr>
          <a:xfrm flipH="1" rot="5400000">
            <a:off x="2804575" y="2064725"/>
            <a:ext cx="936300" cy="710700"/>
          </a:xfrm>
          <a:prstGeom prst="curvedConnector3">
            <a:avLst>
              <a:gd fmla="val 50000" name="adj1"/>
            </a:avLst>
          </a:prstGeom>
          <a:noFill/>
          <a:ln cap="flat" cmpd="sng" w="19050">
            <a:solidFill>
              <a:srgbClr val="FFB4D1"/>
            </a:solidFill>
            <a:prstDash val="solid"/>
            <a:round/>
            <a:headEnd len="med" w="med" type="oval"/>
            <a:tailEnd len="med" w="med" type="none"/>
          </a:ln>
        </p:spPr>
      </p:cxnSp>
      <p:sp>
        <p:nvSpPr>
          <p:cNvPr id="213" name="Google Shape;213;p27"/>
          <p:cNvSpPr txBox="1"/>
          <p:nvPr/>
        </p:nvSpPr>
        <p:spPr>
          <a:xfrm>
            <a:off x="330700" y="1646196"/>
            <a:ext cx="2541600" cy="6273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1400"/>
              </a:spcAft>
              <a:buNone/>
            </a:pPr>
            <a:r>
              <a:rPr lang="en-GB" sz="900">
                <a:latin typeface="IBM Plex Sans Light"/>
                <a:ea typeface="IBM Plex Sans Light"/>
                <a:cs typeface="IBM Plex Sans Light"/>
                <a:sym typeface="IBM Plex Sans Light"/>
              </a:rPr>
              <a:t>Each point of interest you encounter during the visit is will appear in the chat log and give you access to more information. </a:t>
            </a:r>
            <a:endParaRPr sz="900">
              <a:latin typeface="IBM Plex Sans"/>
              <a:ea typeface="IBM Plex Sans"/>
              <a:cs typeface="IBM Plex Sans"/>
              <a:sym typeface="IBM Plex Sans"/>
            </a:endParaRPr>
          </a:p>
        </p:txBody>
      </p:sp>
      <p:sp>
        <p:nvSpPr>
          <p:cNvPr id="214" name="Google Shape;214;p27"/>
          <p:cNvSpPr txBox="1"/>
          <p:nvPr/>
        </p:nvSpPr>
        <p:spPr>
          <a:xfrm>
            <a:off x="330700" y="1451554"/>
            <a:ext cx="2541600" cy="22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en-GB" sz="1000">
                <a:latin typeface="Montserrat"/>
                <a:ea typeface="Montserrat"/>
                <a:cs typeface="Montserrat"/>
                <a:sym typeface="Montserrat"/>
              </a:rPr>
              <a:t>Point of Interest card</a:t>
            </a:r>
            <a:endParaRPr b="1" i="1" sz="1000">
              <a:latin typeface="Montserrat"/>
              <a:ea typeface="Montserrat"/>
              <a:cs typeface="Montserrat"/>
              <a:sym typeface="Montserrat"/>
            </a:endParaRPr>
          </a:p>
        </p:txBody>
      </p:sp>
      <p:sp>
        <p:nvSpPr>
          <p:cNvPr id="215" name="Google Shape;215;p27"/>
          <p:cNvSpPr txBox="1"/>
          <p:nvPr/>
        </p:nvSpPr>
        <p:spPr>
          <a:xfrm>
            <a:off x="5851450" y="884076"/>
            <a:ext cx="2541600" cy="7926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1400"/>
              </a:spcAft>
              <a:buNone/>
            </a:pPr>
            <a:r>
              <a:rPr lang="en-GB" sz="900">
                <a:latin typeface="IBM Plex Sans Light"/>
                <a:ea typeface="IBM Plex Sans Light"/>
                <a:cs typeface="IBM Plex Sans Light"/>
                <a:sym typeface="IBM Plex Sans Light"/>
              </a:rPr>
              <a:t>In the action menu on top of right users can find the map and the pause possibilities. </a:t>
            </a:r>
            <a:endParaRPr sz="900">
              <a:latin typeface="IBM Plex Sans Light"/>
              <a:ea typeface="IBM Plex Sans Light"/>
              <a:cs typeface="IBM Plex Sans Light"/>
              <a:sym typeface="IBM Plex Sans Light"/>
            </a:endParaRPr>
          </a:p>
        </p:txBody>
      </p:sp>
      <p:sp>
        <p:nvSpPr>
          <p:cNvPr id="216" name="Google Shape;216;p27"/>
          <p:cNvSpPr txBox="1"/>
          <p:nvPr/>
        </p:nvSpPr>
        <p:spPr>
          <a:xfrm>
            <a:off x="5851450" y="689429"/>
            <a:ext cx="2541600" cy="22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1" lang="en-GB" sz="1000">
                <a:latin typeface="Montserrat"/>
                <a:ea typeface="Montserrat"/>
                <a:cs typeface="Montserrat"/>
                <a:sym typeface="Montserrat"/>
              </a:rPr>
              <a:t>Pause Feature</a:t>
            </a:r>
            <a:endParaRPr b="1" i="1" sz="1000">
              <a:latin typeface="Montserrat"/>
              <a:ea typeface="Montserrat"/>
              <a:cs typeface="Montserrat"/>
              <a:sym typeface="Montserrat"/>
            </a:endParaRPr>
          </a:p>
        </p:txBody>
      </p:sp>
      <p:sp>
        <p:nvSpPr>
          <p:cNvPr id="217" name="Google Shape;217;p27"/>
          <p:cNvSpPr txBox="1"/>
          <p:nvPr/>
        </p:nvSpPr>
        <p:spPr>
          <a:xfrm>
            <a:off x="6041434" y="3255425"/>
            <a:ext cx="2541600" cy="10536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n-GB" sz="900">
                <a:latin typeface="IBM Plex Sans Light"/>
                <a:ea typeface="IBM Plex Sans Light"/>
                <a:cs typeface="IBM Plex Sans Light"/>
                <a:sym typeface="IBM Plex Sans Light"/>
              </a:rPr>
              <a:t>You interact with your Andrea through a simple chat interface, picking from dialog options that change depending on the context. </a:t>
            </a:r>
            <a:endParaRPr sz="900">
              <a:latin typeface="IBM Plex Sans Light"/>
              <a:ea typeface="IBM Plex Sans Light"/>
              <a:cs typeface="IBM Plex Sans Light"/>
              <a:sym typeface="IBM Plex Sans Light"/>
            </a:endParaRPr>
          </a:p>
          <a:p>
            <a:pPr indent="0" lvl="0" marL="0" rtl="0" algn="l">
              <a:lnSpc>
                <a:spcPct val="140000"/>
              </a:lnSpc>
              <a:spcBef>
                <a:spcPts val="400"/>
              </a:spcBef>
              <a:spcAft>
                <a:spcPts val="400"/>
              </a:spcAft>
              <a:buNone/>
            </a:pPr>
            <a:r>
              <a:rPr lang="en-GB" sz="900">
                <a:latin typeface="IBM Plex Sans Light"/>
                <a:ea typeface="IBM Plex Sans Light"/>
                <a:cs typeface="IBM Plex Sans Light"/>
                <a:sym typeface="IBM Plex Sans Light"/>
              </a:rPr>
              <a:t>With a little suspension of disbelief, users will have the illusion that they are chatting with a real person.</a:t>
            </a:r>
            <a:endParaRPr sz="900">
              <a:latin typeface="IBM Plex Sans Light"/>
              <a:ea typeface="IBM Plex Sans Light"/>
              <a:cs typeface="IBM Plex Sans Light"/>
              <a:sym typeface="IBM Plex Sans Light"/>
            </a:endParaRPr>
          </a:p>
        </p:txBody>
      </p:sp>
      <p:sp>
        <p:nvSpPr>
          <p:cNvPr id="218" name="Google Shape;218;p27"/>
          <p:cNvSpPr txBox="1"/>
          <p:nvPr/>
        </p:nvSpPr>
        <p:spPr>
          <a:xfrm>
            <a:off x="6041434" y="3060779"/>
            <a:ext cx="2541600" cy="22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1" lang="en-GB" sz="1000">
                <a:latin typeface="Montserrat"/>
                <a:ea typeface="Montserrat"/>
                <a:cs typeface="Montserrat"/>
                <a:sym typeface="Montserrat"/>
              </a:rPr>
              <a:t>Conversation</a:t>
            </a:r>
            <a:r>
              <a:rPr b="1" i="1" lang="en-GB" sz="1000">
                <a:latin typeface="Montserrat"/>
                <a:ea typeface="Montserrat"/>
                <a:cs typeface="Montserrat"/>
                <a:sym typeface="Montserrat"/>
              </a:rPr>
              <a:t> interface</a:t>
            </a:r>
            <a:endParaRPr b="1" i="1" sz="10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8"/>
          <p:cNvPicPr preferRelativeResize="0"/>
          <p:nvPr/>
        </p:nvPicPr>
        <p:blipFill>
          <a:blip r:embed="rId3">
            <a:alphaModFix/>
          </a:blip>
          <a:stretch>
            <a:fillRect/>
          </a:stretch>
        </p:blipFill>
        <p:spPr>
          <a:xfrm>
            <a:off x="4624676" y="490446"/>
            <a:ext cx="2064511" cy="3921773"/>
          </a:xfrm>
          <a:prstGeom prst="rect">
            <a:avLst/>
          </a:prstGeom>
          <a:noFill/>
          <a:ln>
            <a:noFill/>
          </a:ln>
        </p:spPr>
      </p:pic>
      <p:pic>
        <p:nvPicPr>
          <p:cNvPr id="224" name="Google Shape;224;p28"/>
          <p:cNvPicPr preferRelativeResize="0"/>
          <p:nvPr/>
        </p:nvPicPr>
        <p:blipFill rotWithShape="1">
          <a:blip r:embed="rId4">
            <a:alphaModFix/>
          </a:blip>
          <a:srcRect b="9214" l="0" r="0" t="0"/>
          <a:stretch/>
        </p:blipFill>
        <p:spPr>
          <a:xfrm>
            <a:off x="4851550" y="977594"/>
            <a:ext cx="1610757" cy="3165655"/>
          </a:xfrm>
          <a:prstGeom prst="rect">
            <a:avLst/>
          </a:prstGeom>
          <a:noFill/>
          <a:ln>
            <a:noFill/>
          </a:ln>
        </p:spPr>
      </p:pic>
      <p:sp>
        <p:nvSpPr>
          <p:cNvPr id="225" name="Google Shape;225;p28"/>
          <p:cNvSpPr txBox="1"/>
          <p:nvPr/>
        </p:nvSpPr>
        <p:spPr>
          <a:xfrm>
            <a:off x="2983975" y="3318717"/>
            <a:ext cx="1518900" cy="1093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i="1" lang="en-GB" sz="1000">
                <a:latin typeface="Montserrat"/>
                <a:ea typeface="Montserrat"/>
                <a:cs typeface="Montserrat"/>
                <a:sym typeface="Montserrat"/>
              </a:rPr>
              <a:t>Wayfinding</a:t>
            </a:r>
            <a:endParaRPr b="1" i="1"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b="1" i="1" sz="1000">
              <a:latin typeface="Montserrat"/>
              <a:ea typeface="Montserrat"/>
              <a:cs typeface="Montserrat"/>
              <a:sym typeface="Montserrat"/>
            </a:endParaRPr>
          </a:p>
          <a:p>
            <a:pPr indent="0" lvl="0" marL="0" rtl="0" algn="l">
              <a:lnSpc>
                <a:spcPct val="140000"/>
              </a:lnSpc>
              <a:spcBef>
                <a:spcPts val="0"/>
              </a:spcBef>
              <a:spcAft>
                <a:spcPts val="0"/>
              </a:spcAft>
              <a:buClr>
                <a:schemeClr val="dk1"/>
              </a:buClr>
              <a:buSzPts val="1100"/>
              <a:buFont typeface="Arial"/>
              <a:buNone/>
            </a:pPr>
            <a:r>
              <a:rPr lang="en-GB" sz="900">
                <a:solidFill>
                  <a:schemeClr val="dk1"/>
                </a:solidFill>
                <a:latin typeface="IBM Plex Sans Light"/>
                <a:ea typeface="IBM Plex Sans Light"/>
                <a:cs typeface="IBM Plex Sans Light"/>
                <a:sym typeface="IBM Plex Sans Light"/>
              </a:rPr>
              <a:t>To help you navigate the space, Andrea sends the user some navigation clues in the form of annotated maps and pictures. </a:t>
            </a:r>
            <a:endParaRPr sz="900">
              <a:solidFill>
                <a:schemeClr val="dk1"/>
              </a:solidFill>
              <a:latin typeface="IBM Plex Sans Light"/>
              <a:ea typeface="IBM Plex Sans Light"/>
              <a:cs typeface="IBM Plex Sans Light"/>
              <a:sym typeface="IBM Plex Sans Light"/>
            </a:endParaRPr>
          </a:p>
          <a:p>
            <a:pPr indent="0" lvl="0" marL="0" rtl="0" algn="l">
              <a:lnSpc>
                <a:spcPct val="100000"/>
              </a:lnSpc>
              <a:spcBef>
                <a:spcPts val="400"/>
              </a:spcBef>
              <a:spcAft>
                <a:spcPts val="0"/>
              </a:spcAft>
              <a:buNone/>
            </a:pPr>
            <a:r>
              <a:t/>
            </a:r>
            <a:endParaRPr b="1" i="1" sz="1000">
              <a:latin typeface="Montserrat"/>
              <a:ea typeface="Montserrat"/>
              <a:cs typeface="Montserrat"/>
              <a:sym typeface="Montserrat"/>
            </a:endParaRPr>
          </a:p>
        </p:txBody>
      </p:sp>
      <p:pic>
        <p:nvPicPr>
          <p:cNvPr id="226" name="Google Shape;226;p28"/>
          <p:cNvPicPr preferRelativeResize="0"/>
          <p:nvPr/>
        </p:nvPicPr>
        <p:blipFill>
          <a:blip r:embed="rId5">
            <a:alphaModFix/>
          </a:blip>
          <a:stretch>
            <a:fillRect/>
          </a:stretch>
        </p:blipFill>
        <p:spPr>
          <a:xfrm>
            <a:off x="1024542" y="920603"/>
            <a:ext cx="1610742" cy="3279140"/>
          </a:xfrm>
          <a:prstGeom prst="rect">
            <a:avLst/>
          </a:prstGeom>
          <a:noFill/>
          <a:ln>
            <a:noFill/>
          </a:ln>
        </p:spPr>
      </p:pic>
      <p:pic>
        <p:nvPicPr>
          <p:cNvPr id="227" name="Google Shape;227;p28"/>
          <p:cNvPicPr preferRelativeResize="0"/>
          <p:nvPr/>
        </p:nvPicPr>
        <p:blipFill>
          <a:blip r:embed="rId3">
            <a:alphaModFix/>
          </a:blip>
          <a:stretch>
            <a:fillRect/>
          </a:stretch>
        </p:blipFill>
        <p:spPr>
          <a:xfrm>
            <a:off x="797662" y="464199"/>
            <a:ext cx="2064516" cy="3921778"/>
          </a:xfrm>
          <a:prstGeom prst="rect">
            <a:avLst/>
          </a:prstGeom>
          <a:noFill/>
          <a:ln>
            <a:noFill/>
          </a:ln>
        </p:spPr>
      </p:pic>
      <p:pic>
        <p:nvPicPr>
          <p:cNvPr id="228" name="Google Shape;228;p28"/>
          <p:cNvPicPr preferRelativeResize="0"/>
          <p:nvPr/>
        </p:nvPicPr>
        <p:blipFill rotWithShape="1">
          <a:blip r:embed="rId6">
            <a:alphaModFix/>
          </a:blip>
          <a:srcRect b="0" l="0" r="0" t="0"/>
          <a:stretch/>
        </p:blipFill>
        <p:spPr>
          <a:xfrm>
            <a:off x="2976401" y="671000"/>
            <a:ext cx="1092848" cy="2220252"/>
          </a:xfrm>
          <a:prstGeom prst="rect">
            <a:avLst/>
          </a:prstGeom>
          <a:noFill/>
          <a:ln>
            <a:noFill/>
          </a:ln>
          <a:effectLst>
            <a:outerShdw blurRad="114300" rotWithShape="0" algn="bl" dir="5400000" dist="38100">
              <a:srgbClr val="000000">
                <a:alpha val="42000"/>
              </a:srgbClr>
            </a:outerShdw>
          </a:effectLst>
        </p:spPr>
      </p:pic>
      <p:cxnSp>
        <p:nvCxnSpPr>
          <p:cNvPr id="229" name="Google Shape;229;p28"/>
          <p:cNvCxnSpPr/>
          <p:nvPr/>
        </p:nvCxnSpPr>
        <p:spPr>
          <a:xfrm flipH="1" rot="10800000">
            <a:off x="2002675" y="2723675"/>
            <a:ext cx="981300" cy="856200"/>
          </a:xfrm>
          <a:prstGeom prst="curvedConnector3">
            <a:avLst>
              <a:gd fmla="val 50000" name="adj1"/>
            </a:avLst>
          </a:prstGeom>
          <a:noFill/>
          <a:ln cap="flat" cmpd="sng" w="19050">
            <a:solidFill>
              <a:srgbClr val="FFB4D1"/>
            </a:solidFill>
            <a:prstDash val="solid"/>
            <a:round/>
            <a:headEnd len="med" w="med" type="oval"/>
            <a:tailEnd len="med" w="med" type="none"/>
          </a:ln>
        </p:spPr>
      </p:cxnSp>
      <p:cxnSp>
        <p:nvCxnSpPr>
          <p:cNvPr id="230" name="Google Shape;230;p28"/>
          <p:cNvCxnSpPr/>
          <p:nvPr/>
        </p:nvCxnSpPr>
        <p:spPr>
          <a:xfrm rot="-5400000">
            <a:off x="6088625" y="1958100"/>
            <a:ext cx="904500" cy="525600"/>
          </a:xfrm>
          <a:prstGeom prst="curvedConnector3">
            <a:avLst>
              <a:gd fmla="val 50000" name="adj1"/>
            </a:avLst>
          </a:prstGeom>
          <a:noFill/>
          <a:ln cap="flat" cmpd="sng" w="19050">
            <a:solidFill>
              <a:srgbClr val="FFB4D1"/>
            </a:solidFill>
            <a:prstDash val="solid"/>
            <a:round/>
            <a:headEnd len="med" w="med" type="oval"/>
            <a:tailEnd len="med" w="med" type="none"/>
          </a:ln>
        </p:spPr>
      </p:cxnSp>
      <p:pic>
        <p:nvPicPr>
          <p:cNvPr id="231" name="Google Shape;231;p28"/>
          <p:cNvPicPr preferRelativeResize="0"/>
          <p:nvPr/>
        </p:nvPicPr>
        <p:blipFill rotWithShape="1">
          <a:blip r:embed="rId4">
            <a:alphaModFix/>
          </a:blip>
          <a:srcRect b="35834" l="0" r="0" t="35194"/>
          <a:stretch/>
        </p:blipFill>
        <p:spPr>
          <a:xfrm>
            <a:off x="6803682" y="605900"/>
            <a:ext cx="1931018" cy="12110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nvSpPr>
        <p:spPr>
          <a:xfrm>
            <a:off x="331565" y="1772637"/>
            <a:ext cx="2541600" cy="80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400"/>
              </a:spcAft>
              <a:buClr>
                <a:srgbClr val="000000"/>
              </a:buClr>
              <a:buSzPts val="1100"/>
              <a:buFont typeface="Arial"/>
              <a:buNone/>
            </a:pPr>
            <a:r>
              <a:rPr lang="en-GB" sz="900">
                <a:solidFill>
                  <a:srgbClr val="000000"/>
                </a:solidFill>
                <a:latin typeface="IBM Plex Sans Light"/>
                <a:ea typeface="IBM Plex Sans Light"/>
                <a:cs typeface="IBM Plex Sans Light"/>
                <a:sym typeface="IBM Plex Sans Light"/>
              </a:rPr>
              <a:t>Users have access to AR highlights which provide contextual information on top of real world objects, such as overlaying an X-ray image over a real painting, revealing the changes made by the artist.</a:t>
            </a:r>
            <a:endParaRPr sz="900">
              <a:latin typeface="IBM Plex Sans Light"/>
              <a:ea typeface="IBM Plex Sans Light"/>
              <a:cs typeface="IBM Plex Sans Light"/>
              <a:sym typeface="IBM Plex Sans Light"/>
            </a:endParaRPr>
          </a:p>
        </p:txBody>
      </p:sp>
      <p:sp>
        <p:nvSpPr>
          <p:cNvPr id="237" name="Google Shape;237;p29"/>
          <p:cNvSpPr txBox="1"/>
          <p:nvPr/>
        </p:nvSpPr>
        <p:spPr>
          <a:xfrm>
            <a:off x="331564" y="1577979"/>
            <a:ext cx="2541600" cy="22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i="1" lang="en-GB" sz="1000">
                <a:latin typeface="Montserrat SemiBold"/>
                <a:ea typeface="Montserrat SemiBold"/>
                <a:cs typeface="Montserrat SemiBold"/>
                <a:sym typeface="Montserrat SemiBold"/>
              </a:rPr>
              <a:t>Augmented reality</a:t>
            </a:r>
            <a:endParaRPr i="1" sz="1000">
              <a:latin typeface="Montserrat SemiBold"/>
              <a:ea typeface="Montserrat SemiBold"/>
              <a:cs typeface="Montserrat SemiBold"/>
              <a:sym typeface="Montserrat SemiBold"/>
            </a:endParaRPr>
          </a:p>
        </p:txBody>
      </p:sp>
      <p:pic>
        <p:nvPicPr>
          <p:cNvPr id="238" name="Google Shape;238;p29"/>
          <p:cNvPicPr preferRelativeResize="0"/>
          <p:nvPr/>
        </p:nvPicPr>
        <p:blipFill>
          <a:blip r:embed="rId3">
            <a:alphaModFix/>
          </a:blip>
          <a:stretch>
            <a:fillRect/>
          </a:stretch>
        </p:blipFill>
        <p:spPr>
          <a:xfrm>
            <a:off x="3025565" y="625558"/>
            <a:ext cx="5612890" cy="39686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0"/>
          <p:cNvPicPr preferRelativeResize="0"/>
          <p:nvPr/>
        </p:nvPicPr>
        <p:blipFill>
          <a:blip r:embed="rId3">
            <a:alphaModFix/>
          </a:blip>
          <a:stretch>
            <a:fillRect/>
          </a:stretch>
        </p:blipFill>
        <p:spPr>
          <a:xfrm>
            <a:off x="0" y="0"/>
            <a:ext cx="9093628" cy="5808323"/>
          </a:xfrm>
          <a:prstGeom prst="rect">
            <a:avLst/>
          </a:prstGeom>
          <a:noFill/>
          <a:ln>
            <a:noFill/>
          </a:ln>
        </p:spPr>
      </p:pic>
      <p:sp>
        <p:nvSpPr>
          <p:cNvPr id="244" name="Google Shape;244;p30"/>
          <p:cNvSpPr/>
          <p:nvPr/>
        </p:nvSpPr>
        <p:spPr>
          <a:xfrm>
            <a:off x="685675" y="3193082"/>
            <a:ext cx="3721200" cy="1098300"/>
          </a:xfrm>
          <a:prstGeom prst="rect">
            <a:avLst/>
          </a:prstGeom>
          <a:solidFill>
            <a:srgbClr val="FFB4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txBox="1"/>
          <p:nvPr/>
        </p:nvSpPr>
        <p:spPr>
          <a:xfrm>
            <a:off x="814525" y="3539275"/>
            <a:ext cx="3463500" cy="752100"/>
          </a:xfrm>
          <a:prstGeom prst="rect">
            <a:avLst/>
          </a:prstGeom>
          <a:noFill/>
          <a:ln>
            <a:noFill/>
          </a:ln>
        </p:spPr>
        <p:txBody>
          <a:bodyPr anchorCtr="0" anchor="ctr" bIns="90000" lIns="91425" spcFirstLastPara="1" rIns="91425" wrap="square" tIns="90000">
            <a:noAutofit/>
          </a:bodyPr>
          <a:lstStyle/>
          <a:p>
            <a:pPr indent="0" lvl="0" marL="0" rtl="0" algn="l">
              <a:lnSpc>
                <a:spcPct val="115000"/>
              </a:lnSpc>
              <a:spcBef>
                <a:spcPts val="0"/>
              </a:spcBef>
              <a:spcAft>
                <a:spcPts val="0"/>
              </a:spcAft>
              <a:buNone/>
            </a:pPr>
            <a:r>
              <a:rPr i="1" lang="en-GB" sz="1100">
                <a:latin typeface="Montserrat SemiBold"/>
                <a:ea typeface="Montserrat SemiBold"/>
                <a:cs typeface="Montserrat SemiBold"/>
                <a:sym typeface="Montserrat SemiBold"/>
              </a:rPr>
              <a:t>Non-Linear location-based Storytelling</a:t>
            </a:r>
            <a:endParaRPr i="1" sz="500">
              <a:latin typeface="Montserrat SemiBold"/>
              <a:ea typeface="Montserrat SemiBold"/>
              <a:cs typeface="Montserrat SemiBold"/>
              <a:sym typeface="Montserrat SemiBold"/>
            </a:endParaRPr>
          </a:p>
          <a:p>
            <a:pPr indent="0" lvl="0" marL="0" rtl="0" algn="l">
              <a:lnSpc>
                <a:spcPct val="115000"/>
              </a:lnSpc>
              <a:spcBef>
                <a:spcPts val="0"/>
              </a:spcBef>
              <a:spcAft>
                <a:spcPts val="0"/>
              </a:spcAft>
              <a:buNone/>
            </a:pPr>
            <a:r>
              <a:t/>
            </a:r>
            <a:endParaRPr i="1" sz="500">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chemeClr val="dk1"/>
              </a:buClr>
              <a:buSzPts val="1100"/>
              <a:buFont typeface="Arial"/>
              <a:buNone/>
            </a:pPr>
            <a:r>
              <a:rPr lang="en-GB" sz="800">
                <a:solidFill>
                  <a:schemeClr val="dk1"/>
                </a:solidFill>
                <a:latin typeface="IBM Plex Sans Light"/>
                <a:ea typeface="IBM Plex Sans Light"/>
                <a:cs typeface="IBM Plex Sans Light"/>
                <a:sym typeface="IBM Plex Sans Light"/>
              </a:rPr>
              <a:t>The experience is curated to the different locations identified via the GPS areas in the scripting. When entering the locations, the story evolves providing the audience with an interactive experience that changes each time.</a:t>
            </a:r>
            <a:endParaRPr sz="800">
              <a:solidFill>
                <a:schemeClr val="dk1"/>
              </a:solidFill>
              <a:latin typeface="IBM Plex Sans Light"/>
              <a:ea typeface="IBM Plex Sans Light"/>
              <a:cs typeface="IBM Plex Sans Light"/>
              <a:sym typeface="IBM Plex Sans Light"/>
            </a:endParaRPr>
          </a:p>
          <a:p>
            <a:pPr indent="0" lvl="0" marL="0" rtl="0" algn="l">
              <a:spcBef>
                <a:spcPts val="400"/>
              </a:spcBef>
              <a:spcAft>
                <a:spcPts val="0"/>
              </a:spcAft>
              <a:buClr>
                <a:schemeClr val="dk1"/>
              </a:buClr>
              <a:buSzPts val="1100"/>
              <a:buFont typeface="Arial"/>
              <a:buNone/>
            </a:pPr>
            <a:r>
              <a:t/>
            </a:r>
            <a:endParaRPr sz="1000">
              <a:solidFill>
                <a:schemeClr val="dk1"/>
              </a:solidFill>
              <a:latin typeface="IBM Plex Sans Light"/>
              <a:ea typeface="IBM Plex Sans Light"/>
              <a:cs typeface="IBM Plex Sans Light"/>
              <a:sym typeface="IBM Plex Sans Light"/>
            </a:endParaRPr>
          </a:p>
          <a:p>
            <a:pPr indent="0" lvl="0" marL="0" rtl="0" algn="l">
              <a:lnSpc>
                <a:spcPct val="140000"/>
              </a:lnSpc>
              <a:spcBef>
                <a:spcPts val="0"/>
              </a:spcBef>
              <a:spcAft>
                <a:spcPts val="0"/>
              </a:spcAft>
              <a:buNone/>
            </a:pPr>
            <a:r>
              <a:t/>
            </a:r>
            <a:endParaRPr sz="600">
              <a:latin typeface="IBM Plex Mono Light"/>
              <a:ea typeface="IBM Plex Mono Light"/>
              <a:cs typeface="IBM Plex Mono Light"/>
              <a:sym typeface="IBM Plex Mon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nvSpPr>
        <p:spPr>
          <a:xfrm>
            <a:off x="492300" y="1002813"/>
            <a:ext cx="5425800" cy="390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latin typeface="Montserrat"/>
                <a:ea typeface="Montserrat"/>
                <a:cs typeface="Montserrat"/>
                <a:sym typeface="Montserrat"/>
              </a:rPr>
              <a:t>Case Study </a:t>
            </a:r>
            <a:endParaRPr sz="2200">
              <a:latin typeface="Montserrat"/>
              <a:ea typeface="Montserrat"/>
              <a:cs typeface="Montserrat"/>
              <a:sym typeface="Montserrat"/>
            </a:endParaRPr>
          </a:p>
          <a:p>
            <a:pPr indent="0" lvl="0" marL="0" rtl="0" algn="l">
              <a:spcBef>
                <a:spcPts val="0"/>
              </a:spcBef>
              <a:spcAft>
                <a:spcPts val="0"/>
              </a:spcAft>
              <a:buNone/>
            </a:pPr>
            <a:r>
              <a:rPr lang="en-GB" sz="2200">
                <a:latin typeface="Montserrat"/>
                <a:ea typeface="Montserrat"/>
                <a:cs typeface="Montserrat"/>
                <a:sym typeface="Montserrat"/>
              </a:rPr>
              <a:t> </a:t>
            </a:r>
            <a:endParaRPr sz="2200">
              <a:latin typeface="Montserrat"/>
              <a:ea typeface="Montserrat"/>
              <a:cs typeface="Montserrat"/>
              <a:sym typeface="Montserrat"/>
            </a:endParaRPr>
          </a:p>
          <a:p>
            <a:pPr indent="0" lvl="0" marL="0" rtl="0" algn="l">
              <a:spcBef>
                <a:spcPts val="0"/>
              </a:spcBef>
              <a:spcAft>
                <a:spcPts val="0"/>
              </a:spcAft>
              <a:buNone/>
            </a:pPr>
            <a:r>
              <a:rPr b="1" lang="en-GB" sz="1800">
                <a:solidFill>
                  <a:schemeClr val="dk1"/>
                </a:solidFill>
                <a:latin typeface="Montserrat"/>
                <a:ea typeface="Montserrat"/>
                <a:cs typeface="Montserrat"/>
                <a:sym typeface="Montserrat"/>
              </a:rPr>
              <a:t>Expanding the Auditory AR Feature of the App Future Walk by Staatliche Museen zu Berlin - Preußischer Kulturbesitz </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GB" sz="1300">
                <a:solidFill>
                  <a:schemeClr val="dk1"/>
                </a:solidFill>
                <a:latin typeface="IBM Plex Sans"/>
                <a:ea typeface="IBM Plex Sans"/>
                <a:cs typeface="IBM Plex Sans"/>
                <a:sym typeface="IBM Plex Sans"/>
              </a:rPr>
              <a:t>NYU Course: Augmenting the Gallery - WS 2022/23</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1000">
              <a:solidFill>
                <a:schemeClr val="dk1"/>
              </a:solidFill>
              <a:latin typeface="Source Sans Pro SemiBold"/>
              <a:ea typeface="Source Sans Pro SemiBold"/>
              <a:cs typeface="Source Sans Pro SemiBold"/>
              <a:sym typeface="Source Sans Pro SemiBold"/>
            </a:endParaRPr>
          </a:p>
          <a:p>
            <a:pPr indent="0" lvl="0" marL="0" rtl="0" algn="l">
              <a:spcBef>
                <a:spcPts val="0"/>
              </a:spcBef>
              <a:spcAft>
                <a:spcPts val="0"/>
              </a:spcAft>
              <a:buNone/>
            </a:pPr>
            <a:r>
              <a:t/>
            </a:r>
            <a:endParaRPr sz="13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3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3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3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30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GB" sz="1300">
                <a:solidFill>
                  <a:schemeClr val="dk1"/>
                </a:solidFill>
                <a:latin typeface="IBM Plex Sans"/>
                <a:ea typeface="IBM Plex Sans"/>
                <a:cs typeface="IBM Plex Sans"/>
                <a:sym typeface="IBM Plex Sans"/>
              </a:rPr>
              <a:t>5. October 2022 / Ceren Topçu-Weigand  hello@cerentopcu.com</a:t>
            </a:r>
            <a:endParaRPr sz="130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1200">
              <a:solidFill>
                <a:schemeClr val="dk1"/>
              </a:solidFill>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54" name="Shape 254"/>
        <p:cNvGrpSpPr/>
        <p:nvPr/>
      </p:nvGrpSpPr>
      <p:grpSpPr>
        <a:xfrm>
          <a:off x="0" y="0"/>
          <a:ext cx="0" cy="0"/>
          <a:chOff x="0" y="0"/>
          <a:chExt cx="0" cy="0"/>
        </a:xfrm>
      </p:grpSpPr>
      <p:sp>
        <p:nvSpPr>
          <p:cNvPr id="255" name="Google Shape;255;p32"/>
          <p:cNvSpPr txBox="1"/>
          <p:nvPr>
            <p:ph idx="4294967295" type="subTitle"/>
          </p:nvPr>
        </p:nvSpPr>
        <p:spPr>
          <a:xfrm>
            <a:off x="280125" y="396825"/>
            <a:ext cx="7160700" cy="400200"/>
          </a:xfrm>
          <a:prstGeom prst="rect">
            <a:avLst/>
          </a:prstGeom>
        </p:spPr>
        <p:txBody>
          <a:bodyPr anchorCtr="0" anchor="t" bIns="91425" lIns="91425" spcFirstLastPara="1" rIns="91425" wrap="square" tIns="90000">
            <a:noAutofit/>
          </a:bodyPr>
          <a:lstStyle/>
          <a:p>
            <a:pPr indent="0" lvl="0" marL="0" rtl="0" algn="l">
              <a:lnSpc>
                <a:spcPct val="95000"/>
              </a:lnSpc>
              <a:spcBef>
                <a:spcPts val="0"/>
              </a:spcBef>
              <a:spcAft>
                <a:spcPts val="0"/>
              </a:spcAft>
              <a:buClr>
                <a:schemeClr val="dk1"/>
              </a:buClr>
              <a:buSzPts val="275"/>
              <a:buFont typeface="Arial"/>
              <a:buNone/>
            </a:pPr>
            <a:r>
              <a:rPr b="1" lang="en-GB" sz="1400">
                <a:solidFill>
                  <a:schemeClr val="dk1"/>
                </a:solidFill>
                <a:latin typeface="Montserrat"/>
                <a:ea typeface="Montserrat"/>
                <a:cs typeface="Montserrat"/>
                <a:sym typeface="Montserrat"/>
              </a:rPr>
              <a:t>The Museum: Museum of Musical Instruments</a:t>
            </a:r>
            <a:endParaRPr b="1" sz="1400">
              <a:solidFill>
                <a:schemeClr val="dk1"/>
              </a:solidFill>
              <a:latin typeface="Montserrat"/>
              <a:ea typeface="Montserrat"/>
              <a:cs typeface="Montserrat"/>
              <a:sym typeface="Montserrat"/>
            </a:endParaRPr>
          </a:p>
          <a:p>
            <a:pPr indent="0" lvl="0" marL="0" rtl="0" algn="l">
              <a:lnSpc>
                <a:spcPct val="95000"/>
              </a:lnSpc>
              <a:spcBef>
                <a:spcPts val="1200"/>
              </a:spcBef>
              <a:spcAft>
                <a:spcPts val="1200"/>
              </a:spcAft>
              <a:buClr>
                <a:schemeClr val="dk1"/>
              </a:buClr>
              <a:buSzPts val="275"/>
              <a:buFont typeface="Arial"/>
              <a:buNone/>
            </a:pPr>
            <a:r>
              <a:rPr b="1" lang="en-GB" sz="1400">
                <a:latin typeface="Montserrat"/>
                <a:ea typeface="Montserrat"/>
                <a:cs typeface="Montserrat"/>
                <a:sym typeface="Montserrat"/>
              </a:rPr>
              <a:t>Musikinstrumenten-Museum - Stiftung Preußischer Kulturbesitz </a:t>
            </a:r>
            <a:endParaRPr sz="1400">
              <a:latin typeface="Montserrat"/>
              <a:ea typeface="Montserrat"/>
              <a:cs typeface="Montserrat"/>
              <a:sym typeface="Montserrat"/>
            </a:endParaRPr>
          </a:p>
        </p:txBody>
      </p:sp>
      <p:pic>
        <p:nvPicPr>
          <p:cNvPr id="256" name="Google Shape;256;p32"/>
          <p:cNvPicPr preferRelativeResize="0"/>
          <p:nvPr/>
        </p:nvPicPr>
        <p:blipFill rotWithShape="1">
          <a:blip r:embed="rId3">
            <a:alphaModFix/>
          </a:blip>
          <a:srcRect b="0" l="0" r="0" t="1999"/>
          <a:stretch/>
        </p:blipFill>
        <p:spPr>
          <a:xfrm>
            <a:off x="380975" y="1323850"/>
            <a:ext cx="4266801" cy="3006100"/>
          </a:xfrm>
          <a:prstGeom prst="rect">
            <a:avLst/>
          </a:prstGeom>
          <a:noFill/>
          <a:ln>
            <a:noFill/>
          </a:ln>
        </p:spPr>
      </p:pic>
      <p:sp>
        <p:nvSpPr>
          <p:cNvPr id="257" name="Google Shape;257;p32"/>
          <p:cNvSpPr txBox="1"/>
          <p:nvPr/>
        </p:nvSpPr>
        <p:spPr>
          <a:xfrm>
            <a:off x="380975" y="4471175"/>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Google maps</a:t>
            </a:r>
            <a:endParaRPr/>
          </a:p>
        </p:txBody>
      </p:sp>
      <p:sp>
        <p:nvSpPr>
          <p:cNvPr id="258" name="Google Shape;258;p32"/>
          <p:cNvSpPr txBox="1"/>
          <p:nvPr/>
        </p:nvSpPr>
        <p:spPr>
          <a:xfrm>
            <a:off x="4953000" y="1262525"/>
            <a:ext cx="4023000" cy="340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IBM Plex Sans Light"/>
                <a:ea typeface="IBM Plex Sans Light"/>
                <a:cs typeface="IBM Plex Sans Light"/>
                <a:sym typeface="IBM Plex Sans Light"/>
              </a:rPr>
              <a:t>An orchestra of more than 800 instruments (of a collection of 3500) from the 16th century to the present day is on display in this museum located at Berlin’s Kulturforum (Culture Forum), behind the gleaming gold Philharmonic building. Objects include a portable harpsichord once owned by Prussia’s Queen Sophie Charlotte, flutes from the collection of Frederick the Great, and Benjamin Franklin’s glass harmonica.</a:t>
            </a:r>
            <a:endParaRPr sz="1200">
              <a:solidFill>
                <a:schemeClr val="dk1"/>
              </a:solidFill>
              <a:latin typeface="IBM Plex Sans Light"/>
              <a:ea typeface="IBM Plex Sans Light"/>
              <a:cs typeface="IBM Plex Sans Light"/>
              <a:sym typeface="IBM Plex Sans Light"/>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IBM Plex Sans Light"/>
              <a:ea typeface="IBM Plex Sans Light"/>
              <a:cs typeface="IBM Plex Sans Light"/>
              <a:sym typeface="IBM Plex Sans Light"/>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latin typeface="IBM Plex Sans Light"/>
                <a:ea typeface="IBM Plex Sans Light"/>
                <a:cs typeface="IBM Plex Sans Light"/>
                <a:sym typeface="IBM Plex Sans Light"/>
              </a:rPr>
              <a:t>From Baroque wind instruments to precursors to the synthesizer, a variety of rare and little-seen instruments from the ages fill the museum. Visitors can experience the tones of these treasures and find out their histories at listening stations and multimedia terminals. </a:t>
            </a:r>
            <a:endParaRPr sz="1200">
              <a:solidFill>
                <a:schemeClr val="dk1"/>
              </a:solidFill>
              <a:latin typeface="IBM Plex Sans Light"/>
              <a:ea typeface="IBM Plex Sans Light"/>
              <a:cs typeface="IBM Plex Sans Light"/>
              <a:sym typeface="IBM Plex Sans Light"/>
            </a:endParaRPr>
          </a:p>
          <a:p>
            <a:pPr indent="0" lvl="0" marL="0" rtl="0" algn="l">
              <a:spcBef>
                <a:spcPts val="0"/>
              </a:spcBef>
              <a:spcAft>
                <a:spcPts val="0"/>
              </a:spcAft>
              <a:buNone/>
            </a:pPr>
            <a:r>
              <a:t/>
            </a:r>
            <a:endParaRPr sz="1600">
              <a:latin typeface="IBM Plex Sans Light"/>
              <a:ea typeface="IBM Plex Sans Light"/>
              <a:cs typeface="IBM Plex Sans Light"/>
              <a:sym typeface="IBM Plex Sans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62" name="Shape 262"/>
        <p:cNvGrpSpPr/>
        <p:nvPr/>
      </p:nvGrpSpPr>
      <p:grpSpPr>
        <a:xfrm>
          <a:off x="0" y="0"/>
          <a:ext cx="0" cy="0"/>
          <a:chOff x="0" y="0"/>
          <a:chExt cx="0" cy="0"/>
        </a:xfrm>
      </p:grpSpPr>
      <p:sp>
        <p:nvSpPr>
          <p:cNvPr id="263" name="Google Shape;263;p33"/>
          <p:cNvSpPr txBox="1"/>
          <p:nvPr>
            <p:ph idx="4294967295" type="subTitle"/>
          </p:nvPr>
        </p:nvSpPr>
        <p:spPr>
          <a:xfrm>
            <a:off x="380975" y="300800"/>
            <a:ext cx="6914100" cy="1167900"/>
          </a:xfrm>
          <a:prstGeom prst="rect">
            <a:avLst/>
          </a:prstGeom>
        </p:spPr>
        <p:txBody>
          <a:bodyPr anchorCtr="0" anchor="t" bIns="91425" lIns="91425" spcFirstLastPara="1" rIns="91425" wrap="square" tIns="90000">
            <a:noAutofit/>
          </a:bodyPr>
          <a:lstStyle/>
          <a:p>
            <a:pPr indent="0" lvl="0" marL="0" rtl="0" algn="l">
              <a:lnSpc>
                <a:spcPct val="95000"/>
              </a:lnSpc>
              <a:spcBef>
                <a:spcPts val="0"/>
              </a:spcBef>
              <a:spcAft>
                <a:spcPts val="1200"/>
              </a:spcAft>
              <a:buClr>
                <a:schemeClr val="dk1"/>
              </a:buClr>
              <a:buSzPts val="275"/>
              <a:buFont typeface="Arial"/>
              <a:buNone/>
            </a:pPr>
            <a:r>
              <a:rPr b="1" lang="en-GB" sz="1400">
                <a:solidFill>
                  <a:schemeClr val="dk1"/>
                </a:solidFill>
                <a:latin typeface="Montserrat"/>
                <a:ea typeface="Montserrat"/>
                <a:cs typeface="Montserrat"/>
                <a:sym typeface="Montserrat"/>
              </a:rPr>
              <a:t>Musikinstrumenten-Museum Berlin - Stiftung Preußischer Kulturbesitz </a:t>
            </a:r>
            <a:endParaRPr b="1" sz="1400">
              <a:solidFill>
                <a:schemeClr val="dk1"/>
              </a:solidFill>
              <a:latin typeface="Montserrat"/>
              <a:ea typeface="Montserrat"/>
              <a:cs typeface="Montserrat"/>
              <a:sym typeface="Montserrat"/>
            </a:endParaRPr>
          </a:p>
        </p:txBody>
      </p:sp>
      <p:pic>
        <p:nvPicPr>
          <p:cNvPr id="264" name="Google Shape;264;p33"/>
          <p:cNvPicPr preferRelativeResize="0"/>
          <p:nvPr/>
        </p:nvPicPr>
        <p:blipFill>
          <a:blip r:embed="rId3">
            <a:alphaModFix/>
          </a:blip>
          <a:stretch>
            <a:fillRect/>
          </a:stretch>
        </p:blipFill>
        <p:spPr>
          <a:xfrm>
            <a:off x="466150" y="887174"/>
            <a:ext cx="4839276" cy="3225376"/>
          </a:xfrm>
          <a:prstGeom prst="rect">
            <a:avLst/>
          </a:prstGeom>
          <a:noFill/>
          <a:ln>
            <a:noFill/>
          </a:ln>
        </p:spPr>
      </p:pic>
      <p:pic>
        <p:nvPicPr>
          <p:cNvPr id="265" name="Google Shape;265;p33"/>
          <p:cNvPicPr preferRelativeResize="0"/>
          <p:nvPr/>
        </p:nvPicPr>
        <p:blipFill>
          <a:blip r:embed="rId4">
            <a:alphaModFix/>
          </a:blip>
          <a:stretch>
            <a:fillRect/>
          </a:stretch>
        </p:blipFill>
        <p:spPr>
          <a:xfrm>
            <a:off x="5553650" y="887175"/>
            <a:ext cx="2671476" cy="40082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69" name="Shape 269"/>
        <p:cNvGrpSpPr/>
        <p:nvPr/>
      </p:nvGrpSpPr>
      <p:grpSpPr>
        <a:xfrm>
          <a:off x="0" y="0"/>
          <a:ext cx="0" cy="0"/>
          <a:chOff x="0" y="0"/>
          <a:chExt cx="0" cy="0"/>
        </a:xfrm>
      </p:grpSpPr>
      <p:sp>
        <p:nvSpPr>
          <p:cNvPr id="270" name="Google Shape;270;p34"/>
          <p:cNvSpPr txBox="1"/>
          <p:nvPr>
            <p:ph idx="4294967295" type="ctrTitle"/>
          </p:nvPr>
        </p:nvSpPr>
        <p:spPr>
          <a:xfrm>
            <a:off x="311700" y="316625"/>
            <a:ext cx="8520600" cy="676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b="1" lang="en-GB" sz="1520">
                <a:latin typeface="Montserrat"/>
                <a:ea typeface="Montserrat"/>
                <a:cs typeface="Montserrat"/>
                <a:sym typeface="Montserrat"/>
              </a:rPr>
              <a:t>How does the auditory AR work?</a:t>
            </a:r>
            <a:endParaRPr b="1" sz="1520">
              <a:latin typeface="Montserrat"/>
              <a:ea typeface="Montserrat"/>
              <a:cs typeface="Montserrat"/>
              <a:sym typeface="Montserrat"/>
            </a:endParaRPr>
          </a:p>
          <a:p>
            <a:pPr indent="0" lvl="0" marL="0" rtl="0" algn="l">
              <a:lnSpc>
                <a:spcPct val="115000"/>
              </a:lnSpc>
              <a:spcBef>
                <a:spcPts val="0"/>
              </a:spcBef>
              <a:spcAft>
                <a:spcPts val="0"/>
              </a:spcAft>
              <a:buSzPts val="990"/>
              <a:buNone/>
            </a:pPr>
            <a:r>
              <a:t/>
            </a:r>
            <a:endParaRPr b="1" sz="1420"/>
          </a:p>
        </p:txBody>
      </p:sp>
      <p:pic>
        <p:nvPicPr>
          <p:cNvPr id="271" name="Google Shape;271;p34" title="Bubbles.MOV">
            <a:hlinkClick r:id="rId3"/>
          </p:cNvPr>
          <p:cNvPicPr preferRelativeResize="0"/>
          <p:nvPr/>
        </p:nvPicPr>
        <p:blipFill>
          <a:blip r:embed="rId4">
            <a:alphaModFix/>
          </a:blip>
          <a:stretch>
            <a:fillRect/>
          </a:stretch>
        </p:blipFill>
        <p:spPr>
          <a:xfrm>
            <a:off x="449014" y="903175"/>
            <a:ext cx="3980125" cy="3794600"/>
          </a:xfrm>
          <a:prstGeom prst="rect">
            <a:avLst/>
          </a:prstGeom>
          <a:noFill/>
          <a:ln>
            <a:noFill/>
          </a:ln>
        </p:spPr>
      </p:pic>
      <p:pic>
        <p:nvPicPr>
          <p:cNvPr id="272" name="Google Shape;272;p34" title="RPReplay_Final1646775525.MOV">
            <a:hlinkClick r:id="rId5"/>
          </p:cNvPr>
          <p:cNvPicPr preferRelativeResize="0"/>
          <p:nvPr/>
        </p:nvPicPr>
        <p:blipFill>
          <a:blip r:embed="rId6">
            <a:alphaModFix/>
          </a:blip>
          <a:stretch>
            <a:fillRect/>
          </a:stretch>
        </p:blipFill>
        <p:spPr>
          <a:xfrm>
            <a:off x="4581539" y="1055575"/>
            <a:ext cx="4410061" cy="33075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76" name="Shape 276"/>
        <p:cNvGrpSpPr/>
        <p:nvPr/>
      </p:nvGrpSpPr>
      <p:grpSpPr>
        <a:xfrm>
          <a:off x="0" y="0"/>
          <a:ext cx="0" cy="0"/>
          <a:chOff x="0" y="0"/>
          <a:chExt cx="0" cy="0"/>
        </a:xfrm>
      </p:grpSpPr>
      <p:sp>
        <p:nvSpPr>
          <p:cNvPr id="277" name="Google Shape;277;p35"/>
          <p:cNvSpPr txBox="1"/>
          <p:nvPr>
            <p:ph idx="4294967295" type="subTitle"/>
          </p:nvPr>
        </p:nvSpPr>
        <p:spPr>
          <a:xfrm>
            <a:off x="294050" y="1124475"/>
            <a:ext cx="7399500" cy="1167900"/>
          </a:xfrm>
          <a:prstGeom prst="rect">
            <a:avLst/>
          </a:prstGeom>
        </p:spPr>
        <p:txBody>
          <a:bodyPr anchorCtr="0" anchor="t" bIns="91425" lIns="91425" spcFirstLastPara="1" rIns="91425" wrap="square" tIns="90000">
            <a:noAutofit/>
          </a:bodyPr>
          <a:lstStyle/>
          <a:p>
            <a:pPr indent="0" lvl="0" marL="0" rtl="0" algn="l">
              <a:lnSpc>
                <a:spcPct val="95000"/>
              </a:lnSpc>
              <a:spcBef>
                <a:spcPts val="0"/>
              </a:spcBef>
              <a:spcAft>
                <a:spcPts val="0"/>
              </a:spcAft>
              <a:buClr>
                <a:schemeClr val="dk1"/>
              </a:buClr>
              <a:buSzPts val="275"/>
              <a:buFont typeface="Arial"/>
              <a:buNone/>
            </a:pPr>
            <a:r>
              <a:rPr b="1" lang="en-GB" sz="1200">
                <a:solidFill>
                  <a:schemeClr val="dk1"/>
                </a:solidFill>
                <a:latin typeface="Montserrat"/>
                <a:ea typeface="Montserrat"/>
                <a:cs typeface="Montserrat"/>
                <a:sym typeface="Montserrat"/>
              </a:rPr>
              <a:t>Design Challenge: </a:t>
            </a:r>
            <a:endParaRPr sz="1200">
              <a:solidFill>
                <a:schemeClr val="dk1"/>
              </a:solidFill>
              <a:latin typeface="IBM Plex Sans Light"/>
              <a:ea typeface="IBM Plex Sans Light"/>
              <a:cs typeface="IBM Plex Sans Light"/>
              <a:sym typeface="IBM Plex Sans Light"/>
            </a:endParaRPr>
          </a:p>
          <a:p>
            <a:pPr indent="0" lvl="0" marL="0" marR="0" rtl="0" algn="l">
              <a:lnSpc>
                <a:spcPct val="115000"/>
              </a:lnSpc>
              <a:spcBef>
                <a:spcPts val="1200"/>
              </a:spcBef>
              <a:spcAft>
                <a:spcPts val="0"/>
              </a:spcAft>
              <a:buSzPts val="1100"/>
              <a:buNone/>
            </a:pPr>
            <a:r>
              <a:rPr lang="en-GB" sz="1200">
                <a:solidFill>
                  <a:schemeClr val="dk1"/>
                </a:solidFill>
                <a:latin typeface="IBM Plex Sans Light"/>
                <a:ea typeface="IBM Plex Sans Light"/>
                <a:cs typeface="IBM Plex Sans Light"/>
                <a:sym typeface="IBM Plex Sans Light"/>
              </a:rPr>
              <a:t>How can we create an auditory augmented reality interaction to play a musical instrument (without showing the original instrument) in the Museum of Musical Instruments Berlin?</a:t>
            </a:r>
            <a:r>
              <a:rPr lang="en-GB"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l">
              <a:lnSpc>
                <a:spcPct val="80000"/>
              </a:lnSpc>
              <a:spcBef>
                <a:spcPts val="0"/>
              </a:spcBef>
              <a:spcAft>
                <a:spcPts val="0"/>
              </a:spcAft>
              <a:buSzPts val="275"/>
              <a:buNone/>
            </a:pPr>
            <a:r>
              <a:t/>
            </a:r>
            <a:endParaRPr sz="1200">
              <a:solidFill>
                <a:schemeClr val="dk1"/>
              </a:solidFill>
              <a:latin typeface="Montserrat"/>
              <a:ea typeface="Montserrat"/>
              <a:cs typeface="Montserrat"/>
              <a:sym typeface="Montserrat"/>
            </a:endParaRPr>
          </a:p>
          <a:p>
            <a:pPr indent="0" lvl="0" marL="0" rtl="0" algn="l">
              <a:lnSpc>
                <a:spcPct val="80000"/>
              </a:lnSpc>
              <a:spcBef>
                <a:spcPts val="1200"/>
              </a:spcBef>
              <a:spcAft>
                <a:spcPts val="0"/>
              </a:spcAft>
              <a:buSzPts val="275"/>
              <a:buNone/>
            </a:pPr>
            <a:r>
              <a:rPr b="1" lang="en-GB" sz="1200">
                <a:solidFill>
                  <a:schemeClr val="dk1"/>
                </a:solidFill>
                <a:latin typeface="Montserrat"/>
                <a:ea typeface="Montserrat"/>
                <a:cs typeface="Montserrat"/>
                <a:sym typeface="Montserrat"/>
              </a:rPr>
              <a:t>Curatorial Request:</a:t>
            </a:r>
            <a:endParaRPr sz="1200">
              <a:solidFill>
                <a:schemeClr val="dk1"/>
              </a:solidFill>
              <a:latin typeface="IBM Plex Sans Light"/>
              <a:ea typeface="IBM Plex Sans Light"/>
              <a:cs typeface="IBM Plex Sans Light"/>
              <a:sym typeface="IBM Plex Sans Light"/>
            </a:endParaRPr>
          </a:p>
          <a:p>
            <a:pPr indent="0" lvl="0" marL="0" rtl="0" algn="l">
              <a:lnSpc>
                <a:spcPct val="80000"/>
              </a:lnSpc>
              <a:spcBef>
                <a:spcPts val="1200"/>
              </a:spcBef>
              <a:spcAft>
                <a:spcPts val="0"/>
              </a:spcAft>
              <a:buSzPts val="275"/>
              <a:buNone/>
            </a:pPr>
            <a:r>
              <a:rPr lang="en-GB" sz="1200">
                <a:solidFill>
                  <a:schemeClr val="dk1"/>
                </a:solidFill>
                <a:latin typeface="IBM Plex Sans Light"/>
                <a:ea typeface="IBM Plex Sans Light"/>
                <a:cs typeface="IBM Plex Sans Light"/>
                <a:sym typeface="IBM Plex Sans Light"/>
              </a:rPr>
              <a:t>Do not interrupt the visitors, who aren’t using the app. </a:t>
            </a:r>
            <a:endParaRPr sz="1200">
              <a:solidFill>
                <a:schemeClr val="dk1"/>
              </a:solidFill>
              <a:latin typeface="IBM Plex Sans Light"/>
              <a:ea typeface="IBM Plex Sans Light"/>
              <a:cs typeface="IBM Plex Sans Light"/>
              <a:sym typeface="IBM Plex Sans Light"/>
            </a:endParaRPr>
          </a:p>
          <a:p>
            <a:pPr indent="0" lvl="0" marL="0" rtl="0" algn="l">
              <a:lnSpc>
                <a:spcPct val="80000"/>
              </a:lnSpc>
              <a:spcBef>
                <a:spcPts val="1200"/>
              </a:spcBef>
              <a:spcAft>
                <a:spcPts val="0"/>
              </a:spcAft>
              <a:buSzPts val="275"/>
              <a:buNone/>
            </a:pPr>
            <a:r>
              <a:t/>
            </a:r>
            <a:endParaRPr sz="1200">
              <a:solidFill>
                <a:schemeClr val="dk1"/>
              </a:solidFill>
              <a:latin typeface="IBM Plex Sans Light"/>
              <a:ea typeface="IBM Plex Sans Light"/>
              <a:cs typeface="IBM Plex Sans Light"/>
              <a:sym typeface="IBM Plex Sans Light"/>
            </a:endParaRPr>
          </a:p>
          <a:p>
            <a:pPr indent="0" lvl="0" marL="0" rtl="0" algn="l">
              <a:lnSpc>
                <a:spcPct val="80000"/>
              </a:lnSpc>
              <a:spcBef>
                <a:spcPts val="1200"/>
              </a:spcBef>
              <a:spcAft>
                <a:spcPts val="0"/>
              </a:spcAft>
              <a:buClr>
                <a:schemeClr val="dk1"/>
              </a:buClr>
              <a:buSzPts val="1100"/>
              <a:buFont typeface="Arial"/>
              <a:buNone/>
            </a:pPr>
            <a:r>
              <a:rPr b="1" lang="en-GB" sz="1200">
                <a:solidFill>
                  <a:schemeClr val="dk1"/>
                </a:solidFill>
                <a:latin typeface="Montserrat"/>
                <a:ea typeface="Montserrat"/>
                <a:cs typeface="Montserrat"/>
                <a:sym typeface="Montserrat"/>
              </a:rPr>
              <a:t>Content:</a:t>
            </a:r>
            <a:endParaRPr b="1" sz="1200">
              <a:solidFill>
                <a:schemeClr val="dk1"/>
              </a:solidFill>
              <a:latin typeface="Montserrat"/>
              <a:ea typeface="Montserrat"/>
              <a:cs typeface="Montserrat"/>
              <a:sym typeface="Montserrat"/>
            </a:endParaRPr>
          </a:p>
          <a:p>
            <a:pPr indent="0" lvl="0" marL="0" rtl="0" algn="l">
              <a:spcBef>
                <a:spcPts val="1200"/>
              </a:spcBef>
              <a:spcAft>
                <a:spcPts val="0"/>
              </a:spcAft>
              <a:buClr>
                <a:schemeClr val="dk1"/>
              </a:buClr>
              <a:buSzPts val="1100"/>
              <a:buFont typeface="Arial"/>
              <a:buNone/>
            </a:pPr>
            <a:r>
              <a:rPr lang="en-GB" sz="1200">
                <a:solidFill>
                  <a:schemeClr val="dk1"/>
                </a:solidFill>
                <a:latin typeface="IBM Plex Sans Light"/>
                <a:ea typeface="IBM Plex Sans Light"/>
                <a:cs typeface="IBM Plex Sans Light"/>
                <a:sym typeface="IBM Plex Sans Light"/>
              </a:rPr>
              <a:t>Content provided: Sound of the instrument, info about the instrument The map of the museum, The app, The original script of the app. </a:t>
            </a:r>
            <a:r>
              <a:rPr b="1" lang="en-GB" sz="1200" u="sng">
                <a:solidFill>
                  <a:schemeClr val="accent5"/>
                </a:solidFill>
                <a:latin typeface="IBM Plex Sans"/>
                <a:ea typeface="IBM Plex Sans"/>
                <a:cs typeface="IBM Plex Sans"/>
                <a:sym typeface="IBM Plex Sans"/>
                <a:hlinkClick r:id="rId3">
                  <a:extLst>
                    <a:ext uri="{A12FA001-AC4F-418D-AE19-62706E023703}">
                      <ahyp:hlinkClr val="tx"/>
                    </a:ext>
                  </a:extLst>
                </a:hlinkClick>
              </a:rPr>
              <a:t>LINK</a:t>
            </a:r>
            <a:r>
              <a:rPr b="1" lang="en-GB" sz="1200">
                <a:solidFill>
                  <a:schemeClr val="dk1"/>
                </a:solidFill>
                <a:latin typeface="IBM Plex Sans"/>
                <a:ea typeface="IBM Plex Sans"/>
                <a:cs typeface="IBM Plex Sans"/>
                <a:sym typeface="IBM Plex Sans"/>
              </a:rPr>
              <a:t> </a:t>
            </a:r>
            <a:endParaRPr b="1"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IBM Plex Sans Light"/>
              <a:ea typeface="IBM Plex Sans Light"/>
              <a:cs typeface="IBM Plex Sans Light"/>
              <a:sym typeface="IBM Plex Sans Ligh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IBM Plex Sans Light"/>
              <a:ea typeface="IBM Plex Sans Light"/>
              <a:cs typeface="IBM Plex Sans Light"/>
              <a:sym typeface="IBM Plex Sans Light"/>
            </a:endParaRPr>
          </a:p>
          <a:p>
            <a:pPr indent="0" lvl="0" marL="0" rtl="0" algn="l">
              <a:spcBef>
                <a:spcPts val="0"/>
              </a:spcBef>
              <a:spcAft>
                <a:spcPts val="0"/>
              </a:spcAft>
              <a:buSzPts val="1100"/>
              <a:buNone/>
            </a:pPr>
            <a:r>
              <a:rPr b="1" lang="en-GB" sz="1200" u="sng">
                <a:solidFill>
                  <a:schemeClr val="hlink"/>
                </a:solidFill>
                <a:latin typeface="IBM Plex Sans"/>
                <a:ea typeface="IBM Plex Sans"/>
                <a:cs typeface="IBM Plex Sans"/>
                <a:sym typeface="IBM Plex Sans"/>
                <a:hlinkClick r:id="rId4"/>
              </a:rPr>
              <a:t>GitHub Documentation of the Code:</a:t>
            </a:r>
            <a:endParaRPr b="1" sz="1200">
              <a:solidFill>
                <a:schemeClr val="dk1"/>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200">
              <a:solidFill>
                <a:schemeClr val="dk1"/>
              </a:solidFill>
              <a:latin typeface="IBM Plex Sans Light"/>
              <a:ea typeface="IBM Plex Sans Light"/>
              <a:cs typeface="IBM Plex Sans Light"/>
              <a:sym typeface="IBM Plex Sans Light"/>
            </a:endParaRPr>
          </a:p>
          <a:p>
            <a:pPr indent="0" lvl="0" marL="0" rtl="0" algn="l">
              <a:spcBef>
                <a:spcPts val="0"/>
              </a:spcBef>
              <a:spcAft>
                <a:spcPts val="0"/>
              </a:spcAft>
              <a:buClr>
                <a:schemeClr val="dk1"/>
              </a:buClr>
              <a:buSzPts val="1100"/>
              <a:buFont typeface="Arial"/>
              <a:buNone/>
            </a:pPr>
            <a:r>
              <a:rPr lang="en-GB" sz="1200">
                <a:solidFill>
                  <a:schemeClr val="dk1"/>
                </a:solidFill>
                <a:latin typeface="IBM Plex Sans Light"/>
                <a:ea typeface="IBM Plex Sans Light"/>
                <a:cs typeface="IBM Plex Sans Light"/>
                <a:sym typeface="IBM Plex Sans Light"/>
              </a:rPr>
              <a:t> </a:t>
            </a:r>
            <a:endParaRPr sz="1200">
              <a:solidFill>
                <a:schemeClr val="dk1"/>
              </a:solidFill>
              <a:latin typeface="IBM Plex Sans Light"/>
              <a:ea typeface="IBM Plex Sans Light"/>
              <a:cs typeface="IBM Plex Sans Light"/>
              <a:sym typeface="IBM Plex Sans Ligh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IBM Plex Sans Light"/>
              <a:ea typeface="IBM Plex Sans Light"/>
              <a:cs typeface="IBM Plex Sans Light"/>
              <a:sym typeface="IBM Plex Sans Light"/>
            </a:endParaRPr>
          </a:p>
          <a:p>
            <a:pPr indent="0" lvl="0" marL="0" rtl="0" algn="l">
              <a:lnSpc>
                <a:spcPct val="80000"/>
              </a:lnSpc>
              <a:spcBef>
                <a:spcPts val="0"/>
              </a:spcBef>
              <a:spcAft>
                <a:spcPts val="0"/>
              </a:spcAft>
              <a:buSzPts val="275"/>
              <a:buNone/>
            </a:pPr>
            <a:r>
              <a:t/>
            </a:r>
            <a:endParaRPr sz="1200">
              <a:solidFill>
                <a:schemeClr val="dk1"/>
              </a:solidFill>
              <a:latin typeface="IBM Plex Sans Light"/>
              <a:ea typeface="IBM Plex Sans Light"/>
              <a:cs typeface="IBM Plex Sans Light"/>
              <a:sym typeface="IBM Plex Sans Light"/>
            </a:endParaRPr>
          </a:p>
          <a:p>
            <a:pPr indent="0" lvl="0" marL="0" rtl="0" algn="l">
              <a:lnSpc>
                <a:spcPct val="80000"/>
              </a:lnSpc>
              <a:spcBef>
                <a:spcPts val="1200"/>
              </a:spcBef>
              <a:spcAft>
                <a:spcPts val="0"/>
              </a:spcAft>
              <a:buSzPts val="275"/>
              <a:buNone/>
            </a:pPr>
            <a:r>
              <a:t/>
            </a:r>
            <a:endParaRPr sz="1200">
              <a:solidFill>
                <a:schemeClr val="dk1"/>
              </a:solidFill>
              <a:latin typeface="Montserrat"/>
              <a:ea typeface="Montserrat"/>
              <a:cs typeface="Montserrat"/>
              <a:sym typeface="Montserrat"/>
            </a:endParaRPr>
          </a:p>
          <a:p>
            <a:pPr indent="0" lvl="0" marL="0" rtl="0" algn="l">
              <a:lnSpc>
                <a:spcPct val="80000"/>
              </a:lnSpc>
              <a:spcBef>
                <a:spcPts val="1200"/>
              </a:spcBef>
              <a:spcAft>
                <a:spcPts val="0"/>
              </a:spcAft>
              <a:buSzPts val="275"/>
              <a:buNone/>
            </a:pPr>
            <a:r>
              <a:t/>
            </a:r>
            <a:endParaRPr sz="1200">
              <a:solidFill>
                <a:schemeClr val="dk1"/>
              </a:solidFill>
              <a:latin typeface="Montserrat"/>
              <a:ea typeface="Montserrat"/>
              <a:cs typeface="Montserrat"/>
              <a:sym typeface="Montserrat"/>
            </a:endParaRPr>
          </a:p>
          <a:p>
            <a:pPr indent="0" lvl="0" marL="0" rtl="0" algn="l">
              <a:lnSpc>
                <a:spcPct val="80000"/>
              </a:lnSpc>
              <a:spcBef>
                <a:spcPts val="1200"/>
              </a:spcBef>
              <a:spcAft>
                <a:spcPts val="0"/>
              </a:spcAft>
              <a:buSzPts val="275"/>
              <a:buNone/>
            </a:pPr>
            <a:r>
              <a:t/>
            </a:r>
            <a:endParaRPr sz="1200">
              <a:solidFill>
                <a:schemeClr val="dk1"/>
              </a:solidFill>
              <a:latin typeface="Montserrat"/>
              <a:ea typeface="Montserrat"/>
              <a:cs typeface="Montserrat"/>
              <a:sym typeface="Montserrat"/>
            </a:endParaRPr>
          </a:p>
          <a:p>
            <a:pPr indent="0" lvl="0" marL="0" rtl="0" algn="l">
              <a:lnSpc>
                <a:spcPct val="80000"/>
              </a:lnSpc>
              <a:spcBef>
                <a:spcPts val="1200"/>
              </a:spcBef>
              <a:spcAft>
                <a:spcPts val="0"/>
              </a:spcAft>
              <a:buClr>
                <a:srgbClr val="000000"/>
              </a:buClr>
              <a:buSzPts val="275"/>
              <a:buFont typeface="Arial"/>
              <a:buNone/>
            </a:pPr>
            <a:r>
              <a:t/>
            </a:r>
            <a:endParaRPr sz="1200">
              <a:solidFill>
                <a:schemeClr val="dk1"/>
              </a:solidFill>
              <a:latin typeface="Montserrat"/>
              <a:ea typeface="Montserrat"/>
              <a:cs typeface="Montserrat"/>
              <a:sym typeface="Montserrat"/>
            </a:endParaRPr>
          </a:p>
          <a:p>
            <a:pPr indent="0" lvl="0" marL="0" rtl="0" algn="l">
              <a:lnSpc>
                <a:spcPct val="80000"/>
              </a:lnSpc>
              <a:spcBef>
                <a:spcPts val="1200"/>
              </a:spcBef>
              <a:spcAft>
                <a:spcPts val="0"/>
              </a:spcAft>
              <a:buSzPts val="275"/>
              <a:buNone/>
            </a:pPr>
            <a:r>
              <a:t/>
            </a:r>
            <a:endParaRPr sz="1200">
              <a:solidFill>
                <a:schemeClr val="dk1"/>
              </a:solidFill>
              <a:latin typeface="Montserrat"/>
              <a:ea typeface="Montserrat"/>
              <a:cs typeface="Montserrat"/>
              <a:sym typeface="Montserrat"/>
            </a:endParaRPr>
          </a:p>
          <a:p>
            <a:pPr indent="0" lvl="0" marL="0" rtl="0" algn="l">
              <a:lnSpc>
                <a:spcPct val="80000"/>
              </a:lnSpc>
              <a:spcBef>
                <a:spcPts val="1200"/>
              </a:spcBef>
              <a:spcAft>
                <a:spcPts val="1200"/>
              </a:spcAft>
              <a:buSzPts val="275"/>
              <a:buNone/>
            </a:pPr>
            <a:r>
              <a:t/>
            </a:r>
            <a:endParaRPr sz="1200">
              <a:solidFill>
                <a:schemeClr val="dk1"/>
              </a:solidFill>
              <a:latin typeface="Montserrat"/>
              <a:ea typeface="Montserrat"/>
              <a:cs typeface="Montserrat"/>
              <a:sym typeface="Montserrat"/>
            </a:endParaRPr>
          </a:p>
        </p:txBody>
      </p:sp>
      <p:sp>
        <p:nvSpPr>
          <p:cNvPr id="278" name="Google Shape;278;p35"/>
          <p:cNvSpPr txBox="1"/>
          <p:nvPr/>
        </p:nvSpPr>
        <p:spPr>
          <a:xfrm>
            <a:off x="234250" y="409725"/>
            <a:ext cx="533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500">
                <a:solidFill>
                  <a:schemeClr val="dk1"/>
                </a:solidFill>
                <a:latin typeface="Montserrat"/>
                <a:ea typeface="Montserrat"/>
                <a:cs typeface="Montserrat"/>
                <a:sym typeface="Montserrat"/>
              </a:rPr>
              <a:t>Task: </a:t>
            </a:r>
            <a:r>
              <a:rPr b="1" lang="en-GB" sz="1500">
                <a:solidFill>
                  <a:schemeClr val="dk1"/>
                </a:solidFill>
                <a:latin typeface="Montserrat"/>
                <a:ea typeface="Montserrat"/>
                <a:cs typeface="Montserrat"/>
                <a:sym typeface="Montserrat"/>
              </a:rPr>
              <a:t>Expanding the Auditory AR Feature </a:t>
            </a:r>
            <a:endParaRPr sz="1100">
              <a:latin typeface="Montserrat"/>
              <a:ea typeface="Montserrat"/>
              <a:cs typeface="Montserrat"/>
              <a:sym typeface="Montserrat"/>
            </a:endParaRPr>
          </a:p>
        </p:txBody>
      </p:sp>
      <p:pic>
        <p:nvPicPr>
          <p:cNvPr id="279" name="Google Shape;279;p35"/>
          <p:cNvPicPr preferRelativeResize="0"/>
          <p:nvPr/>
        </p:nvPicPr>
        <p:blipFill>
          <a:blip r:embed="rId5">
            <a:alphaModFix/>
          </a:blip>
          <a:stretch>
            <a:fillRect/>
          </a:stretch>
        </p:blipFill>
        <p:spPr>
          <a:xfrm rot="10800000">
            <a:off x="248976" y="872475"/>
            <a:ext cx="4492550" cy="37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3">
            <a:alphaModFix/>
          </a:blip>
          <a:srcRect b="0" l="0" r="0" t="0"/>
          <a:stretch/>
        </p:blipFill>
        <p:spPr>
          <a:xfrm>
            <a:off x="7795551" y="617836"/>
            <a:ext cx="891175" cy="891175"/>
          </a:xfrm>
          <a:prstGeom prst="rect">
            <a:avLst/>
          </a:prstGeom>
          <a:noFill/>
          <a:ln>
            <a:noFill/>
          </a:ln>
        </p:spPr>
      </p:pic>
      <p:pic>
        <p:nvPicPr>
          <p:cNvPr id="82" name="Google Shape;82;p18"/>
          <p:cNvPicPr preferRelativeResize="0"/>
          <p:nvPr/>
        </p:nvPicPr>
        <p:blipFill>
          <a:blip r:embed="rId4">
            <a:alphaModFix/>
          </a:blip>
          <a:stretch>
            <a:fillRect/>
          </a:stretch>
        </p:blipFill>
        <p:spPr>
          <a:xfrm>
            <a:off x="5038476" y="3634497"/>
            <a:ext cx="889887" cy="889887"/>
          </a:xfrm>
          <a:prstGeom prst="rect">
            <a:avLst/>
          </a:prstGeom>
          <a:noFill/>
          <a:ln>
            <a:noFill/>
          </a:ln>
        </p:spPr>
      </p:pic>
      <p:sp>
        <p:nvSpPr>
          <p:cNvPr id="83" name="Google Shape;83;p18"/>
          <p:cNvSpPr txBox="1"/>
          <p:nvPr/>
        </p:nvSpPr>
        <p:spPr>
          <a:xfrm>
            <a:off x="547800" y="669450"/>
            <a:ext cx="3309900" cy="307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i="1" lang="en-GB" sz="1800">
                <a:latin typeface="Montserrat Medium"/>
                <a:ea typeface="Montserrat Medium"/>
                <a:cs typeface="Montserrat Medium"/>
                <a:sym typeface="Montserrat Medium"/>
              </a:rPr>
              <a:t>About us</a:t>
            </a:r>
            <a:endParaRPr i="1" sz="1800">
              <a:latin typeface="Montserrat Medium"/>
              <a:ea typeface="Montserrat Medium"/>
              <a:cs typeface="Montserrat Medium"/>
              <a:sym typeface="Montserrat Medium"/>
            </a:endParaRPr>
          </a:p>
        </p:txBody>
      </p:sp>
      <p:sp>
        <p:nvSpPr>
          <p:cNvPr id="84" name="Google Shape;84;p18"/>
          <p:cNvSpPr txBox="1"/>
          <p:nvPr/>
        </p:nvSpPr>
        <p:spPr>
          <a:xfrm>
            <a:off x="547800" y="1169425"/>
            <a:ext cx="3727200" cy="3371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IBM Plex Sans Light"/>
                <a:ea typeface="IBM Plex Sans Light"/>
                <a:cs typeface="IBM Plex Sans Light"/>
                <a:sym typeface="IBM Plex Sans Light"/>
              </a:rPr>
              <a:t>NEEEU Spaces is an interdisciplinary design studio based in Berlin.         We specialise in the design and development of meaningful digital products and services for the cultural and public sectors. </a:t>
            </a:r>
            <a:endParaRPr sz="900">
              <a:solidFill>
                <a:schemeClr val="dk1"/>
              </a:solidFill>
              <a:latin typeface="IBM Plex Sans Light"/>
              <a:ea typeface="IBM Plex Sans Light"/>
              <a:cs typeface="IBM Plex Sans Light"/>
              <a:sym typeface="IBM Plex Sans Light"/>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IBM Plex Sans Light"/>
              <a:ea typeface="IBM Plex Sans Light"/>
              <a:cs typeface="IBM Plex Sans Light"/>
              <a:sym typeface="IBM Plex Sans Light"/>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IBM Plex Sans Light"/>
                <a:ea typeface="IBM Plex Sans Light"/>
                <a:cs typeface="IBM Plex Sans Light"/>
                <a:sym typeface="IBM Plex Sans Light"/>
              </a:rPr>
              <a:t>Our core team consists of designers, researchers and developers from twelve countries. For us, creation is a truly collaborative endeavour. We love to involve organisations and institutions, as partners, all throughout our creative process. </a:t>
            </a:r>
            <a:endParaRPr sz="900">
              <a:solidFill>
                <a:schemeClr val="dk1"/>
              </a:solidFill>
              <a:latin typeface="IBM Plex Sans Light"/>
              <a:ea typeface="IBM Plex Sans Light"/>
              <a:cs typeface="IBM Plex Sans Light"/>
              <a:sym typeface="IBM Plex Sans Light"/>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latin typeface="IBM Plex Sans Light"/>
              <a:ea typeface="IBM Plex Sans Light"/>
              <a:cs typeface="IBM Plex Sans Light"/>
              <a:sym typeface="IBM Plex Sans Light"/>
            </a:endParaRPr>
          </a:p>
          <a:p>
            <a:pPr indent="0" lvl="0" marL="0" rtl="0" algn="l">
              <a:lnSpc>
                <a:spcPct val="115000"/>
              </a:lnSpc>
              <a:spcBef>
                <a:spcPts val="0"/>
              </a:spcBef>
              <a:spcAft>
                <a:spcPts val="0"/>
              </a:spcAft>
              <a:buClr>
                <a:schemeClr val="dk1"/>
              </a:buClr>
              <a:buSzPts val="1100"/>
              <a:buFont typeface="Arial"/>
              <a:buNone/>
            </a:pPr>
            <a:r>
              <a:rPr lang="en-GB" sz="900">
                <a:solidFill>
                  <a:schemeClr val="dk1"/>
                </a:solidFill>
                <a:latin typeface="IBM Plex Sans Light"/>
                <a:ea typeface="IBM Plex Sans Light"/>
                <a:cs typeface="IBM Plex Sans Light"/>
                <a:sym typeface="IBM Plex Sans Light"/>
              </a:rPr>
              <a:t>We use a Human Centered Design approach to make sure that we place the visitors and audiences  at the heart of our design process. We always make sure that the voices and expertise of our professional collaborators  are included and valued, too.</a:t>
            </a:r>
            <a:endParaRPr sz="900">
              <a:solidFill>
                <a:schemeClr val="dk1"/>
              </a:solidFill>
              <a:latin typeface="IBM Plex Sans Light"/>
              <a:ea typeface="IBM Plex Sans Light"/>
              <a:cs typeface="IBM Plex Sans Light"/>
              <a:sym typeface="IBM Plex Sans Light"/>
            </a:endParaRPr>
          </a:p>
          <a:p>
            <a:pPr indent="0" lvl="0" marL="0" rtl="0" algn="l">
              <a:lnSpc>
                <a:spcPct val="115000"/>
              </a:lnSpc>
              <a:spcBef>
                <a:spcPts val="0"/>
              </a:spcBef>
              <a:spcAft>
                <a:spcPts val="0"/>
              </a:spcAft>
              <a:buNone/>
            </a:pPr>
            <a:r>
              <a:t/>
            </a:r>
            <a:endParaRPr sz="900">
              <a:solidFill>
                <a:srgbClr val="222222"/>
              </a:solidFill>
              <a:highlight>
                <a:srgbClr val="FFFFFF"/>
              </a:highlight>
              <a:latin typeface="IBM Plex Sans Light"/>
              <a:ea typeface="IBM Plex Sans Light"/>
              <a:cs typeface="IBM Plex Sans Light"/>
              <a:sym typeface="IBM Plex Sans Light"/>
            </a:endParaRPr>
          </a:p>
          <a:p>
            <a:pPr indent="0" lvl="0" marL="0" rtl="0" algn="l">
              <a:lnSpc>
                <a:spcPct val="115000"/>
              </a:lnSpc>
              <a:spcBef>
                <a:spcPts val="0"/>
              </a:spcBef>
              <a:spcAft>
                <a:spcPts val="0"/>
              </a:spcAft>
              <a:buNone/>
            </a:pPr>
            <a:r>
              <a:rPr lang="en-GB" sz="900">
                <a:solidFill>
                  <a:srgbClr val="222222"/>
                </a:solidFill>
                <a:highlight>
                  <a:srgbClr val="FFFFFF"/>
                </a:highlight>
                <a:latin typeface="IBM Plex Sans Light"/>
                <a:ea typeface="IBM Plex Sans Light"/>
                <a:cs typeface="IBM Plex Sans Light"/>
                <a:sym typeface="IBM Plex Sans Light"/>
              </a:rPr>
              <a:t>In the last five years NEEEU has focused on exploring the possibilities and limits of new technologies, especially augmented reality, and created bespoke immersive experiences and products  for some of Europe's most important cultural institutions such as Gropius Bau, Neue Nationalgalerie, Humboldt Forum and London Science Museum. </a:t>
            </a:r>
            <a:endParaRPr sz="900">
              <a:solidFill>
                <a:srgbClr val="222222"/>
              </a:solidFill>
              <a:highlight>
                <a:srgbClr val="FFFFFF"/>
              </a:highlight>
              <a:latin typeface="IBM Plex Sans Light"/>
              <a:ea typeface="IBM Plex Sans Light"/>
              <a:cs typeface="IBM Plex Sans Light"/>
              <a:sym typeface="IBM Plex Sans Light"/>
            </a:endParaRPr>
          </a:p>
          <a:p>
            <a:pPr indent="0" lvl="0" marL="0" rtl="0" algn="l">
              <a:lnSpc>
                <a:spcPct val="115000"/>
              </a:lnSpc>
              <a:spcBef>
                <a:spcPts val="0"/>
              </a:spcBef>
              <a:spcAft>
                <a:spcPts val="0"/>
              </a:spcAft>
              <a:buNone/>
            </a:pPr>
            <a:r>
              <a:t/>
            </a:r>
            <a:endParaRPr sz="900">
              <a:solidFill>
                <a:srgbClr val="222222"/>
              </a:solidFill>
              <a:highlight>
                <a:srgbClr val="FFFFFF"/>
              </a:highlight>
              <a:latin typeface="IBM Plex Sans Light"/>
              <a:ea typeface="IBM Plex Sans Light"/>
              <a:cs typeface="IBM Plex Sans Light"/>
              <a:sym typeface="IBM Plex Sans Light"/>
            </a:endParaRPr>
          </a:p>
          <a:p>
            <a:pPr indent="0" lvl="0" marL="0" rtl="0" algn="l">
              <a:lnSpc>
                <a:spcPct val="115000"/>
              </a:lnSpc>
              <a:spcBef>
                <a:spcPts val="0"/>
              </a:spcBef>
              <a:spcAft>
                <a:spcPts val="0"/>
              </a:spcAft>
              <a:buNone/>
            </a:pPr>
            <a:r>
              <a:rPr lang="en-GB" sz="900" u="sng">
                <a:solidFill>
                  <a:schemeClr val="hlink"/>
                </a:solidFill>
                <a:highlight>
                  <a:srgbClr val="FFFFFF"/>
                </a:highlight>
                <a:latin typeface="IBM Plex Sans Light"/>
                <a:ea typeface="IBM Plex Sans Light"/>
                <a:cs typeface="IBM Plex Sans Light"/>
                <a:sym typeface="IBM Plex Sans Light"/>
                <a:hlinkClick r:id="rId5"/>
              </a:rPr>
              <a:t>https://neu.io/</a:t>
            </a:r>
            <a:endParaRPr sz="900">
              <a:solidFill>
                <a:srgbClr val="222222"/>
              </a:solidFill>
              <a:highlight>
                <a:srgbClr val="FFFFFF"/>
              </a:highlight>
              <a:latin typeface="IBM Plex Sans Light"/>
              <a:ea typeface="IBM Plex Sans Light"/>
              <a:cs typeface="IBM Plex Sans Light"/>
              <a:sym typeface="IBM Plex Sans Light"/>
            </a:endParaRPr>
          </a:p>
        </p:txBody>
      </p:sp>
      <p:pic>
        <p:nvPicPr>
          <p:cNvPr id="85" name="Google Shape;85;p18"/>
          <p:cNvPicPr preferRelativeResize="0"/>
          <p:nvPr/>
        </p:nvPicPr>
        <p:blipFill>
          <a:blip r:embed="rId6">
            <a:alphaModFix/>
          </a:blip>
          <a:stretch>
            <a:fillRect/>
          </a:stretch>
        </p:blipFill>
        <p:spPr>
          <a:xfrm>
            <a:off x="5038475" y="2629369"/>
            <a:ext cx="889887" cy="889887"/>
          </a:xfrm>
          <a:prstGeom prst="rect">
            <a:avLst/>
          </a:prstGeom>
          <a:noFill/>
          <a:ln>
            <a:noFill/>
          </a:ln>
        </p:spPr>
      </p:pic>
      <p:pic>
        <p:nvPicPr>
          <p:cNvPr id="86" name="Google Shape;86;p18"/>
          <p:cNvPicPr preferRelativeResize="0"/>
          <p:nvPr/>
        </p:nvPicPr>
        <p:blipFill>
          <a:blip r:embed="rId7">
            <a:alphaModFix/>
          </a:blip>
          <a:stretch>
            <a:fillRect/>
          </a:stretch>
        </p:blipFill>
        <p:spPr>
          <a:xfrm>
            <a:off x="7796839" y="2629369"/>
            <a:ext cx="889887" cy="889887"/>
          </a:xfrm>
          <a:prstGeom prst="rect">
            <a:avLst/>
          </a:prstGeom>
          <a:noFill/>
          <a:ln>
            <a:noFill/>
          </a:ln>
        </p:spPr>
      </p:pic>
      <p:pic>
        <p:nvPicPr>
          <p:cNvPr id="87" name="Google Shape;87;p18"/>
          <p:cNvPicPr preferRelativeResize="0"/>
          <p:nvPr/>
        </p:nvPicPr>
        <p:blipFill>
          <a:blip r:embed="rId8">
            <a:alphaModFix/>
          </a:blip>
          <a:stretch>
            <a:fillRect/>
          </a:stretch>
        </p:blipFill>
        <p:spPr>
          <a:xfrm>
            <a:off x="6884379" y="2627721"/>
            <a:ext cx="889887" cy="889887"/>
          </a:xfrm>
          <a:prstGeom prst="rect">
            <a:avLst/>
          </a:prstGeom>
          <a:noFill/>
          <a:ln>
            <a:noFill/>
          </a:ln>
        </p:spPr>
      </p:pic>
      <p:pic>
        <p:nvPicPr>
          <p:cNvPr id="88" name="Google Shape;88;p18"/>
          <p:cNvPicPr preferRelativeResize="0"/>
          <p:nvPr/>
        </p:nvPicPr>
        <p:blipFill rotWithShape="1">
          <a:blip r:embed="rId9">
            <a:alphaModFix/>
          </a:blip>
          <a:srcRect b="0" l="0" r="0" t="0"/>
          <a:stretch/>
        </p:blipFill>
        <p:spPr>
          <a:xfrm>
            <a:off x="5961423" y="2629354"/>
            <a:ext cx="889887" cy="889887"/>
          </a:xfrm>
          <a:prstGeom prst="rect">
            <a:avLst/>
          </a:prstGeom>
          <a:noFill/>
          <a:ln>
            <a:noFill/>
          </a:ln>
        </p:spPr>
      </p:pic>
      <p:pic>
        <p:nvPicPr>
          <p:cNvPr id="89" name="Google Shape;89;p18"/>
          <p:cNvPicPr preferRelativeResize="0"/>
          <p:nvPr/>
        </p:nvPicPr>
        <p:blipFill rotWithShape="1">
          <a:blip r:embed="rId10">
            <a:alphaModFix/>
          </a:blip>
          <a:srcRect b="0" l="0" r="0" t="0"/>
          <a:stretch/>
        </p:blipFill>
        <p:spPr>
          <a:xfrm>
            <a:off x="5961429" y="3634474"/>
            <a:ext cx="889870" cy="889913"/>
          </a:xfrm>
          <a:prstGeom prst="rect">
            <a:avLst/>
          </a:prstGeom>
          <a:noFill/>
          <a:ln>
            <a:noFill/>
          </a:ln>
        </p:spPr>
      </p:pic>
      <p:pic>
        <p:nvPicPr>
          <p:cNvPr id="90" name="Google Shape;90;p18"/>
          <p:cNvPicPr preferRelativeResize="0"/>
          <p:nvPr/>
        </p:nvPicPr>
        <p:blipFill>
          <a:blip r:embed="rId11">
            <a:alphaModFix/>
          </a:blip>
          <a:stretch>
            <a:fillRect/>
          </a:stretch>
        </p:blipFill>
        <p:spPr>
          <a:xfrm>
            <a:off x="6884379" y="3634497"/>
            <a:ext cx="889887" cy="889887"/>
          </a:xfrm>
          <a:prstGeom prst="rect">
            <a:avLst/>
          </a:prstGeom>
          <a:noFill/>
          <a:ln>
            <a:noFill/>
          </a:ln>
        </p:spPr>
      </p:pic>
      <p:pic>
        <p:nvPicPr>
          <p:cNvPr id="91" name="Google Shape;91;p18"/>
          <p:cNvPicPr preferRelativeResize="0"/>
          <p:nvPr/>
        </p:nvPicPr>
        <p:blipFill>
          <a:blip r:embed="rId12">
            <a:alphaModFix/>
          </a:blip>
          <a:stretch>
            <a:fillRect/>
          </a:stretch>
        </p:blipFill>
        <p:spPr>
          <a:xfrm>
            <a:off x="7795564" y="3634497"/>
            <a:ext cx="889887" cy="889887"/>
          </a:xfrm>
          <a:prstGeom prst="rect">
            <a:avLst/>
          </a:prstGeom>
          <a:noFill/>
          <a:ln>
            <a:noFill/>
          </a:ln>
        </p:spPr>
      </p:pic>
      <p:pic>
        <p:nvPicPr>
          <p:cNvPr id="92" name="Google Shape;92;p18"/>
          <p:cNvPicPr preferRelativeResize="0"/>
          <p:nvPr/>
        </p:nvPicPr>
        <p:blipFill>
          <a:blip r:embed="rId13">
            <a:alphaModFix/>
          </a:blip>
          <a:stretch>
            <a:fillRect/>
          </a:stretch>
        </p:blipFill>
        <p:spPr>
          <a:xfrm>
            <a:off x="5038475" y="1624241"/>
            <a:ext cx="889887" cy="889887"/>
          </a:xfrm>
          <a:prstGeom prst="rect">
            <a:avLst/>
          </a:prstGeom>
          <a:noFill/>
          <a:ln>
            <a:noFill/>
          </a:ln>
        </p:spPr>
      </p:pic>
      <p:pic>
        <p:nvPicPr>
          <p:cNvPr id="93" name="Google Shape;93;p18"/>
          <p:cNvPicPr preferRelativeResize="0"/>
          <p:nvPr/>
        </p:nvPicPr>
        <p:blipFill>
          <a:blip r:embed="rId14">
            <a:alphaModFix/>
          </a:blip>
          <a:stretch>
            <a:fillRect/>
          </a:stretch>
        </p:blipFill>
        <p:spPr>
          <a:xfrm>
            <a:off x="5960770" y="1624233"/>
            <a:ext cx="891187" cy="889892"/>
          </a:xfrm>
          <a:prstGeom prst="rect">
            <a:avLst/>
          </a:prstGeom>
          <a:noFill/>
          <a:ln>
            <a:noFill/>
          </a:ln>
        </p:spPr>
      </p:pic>
      <p:pic>
        <p:nvPicPr>
          <p:cNvPr id="94" name="Google Shape;94;p18"/>
          <p:cNvPicPr preferRelativeResize="0"/>
          <p:nvPr/>
        </p:nvPicPr>
        <p:blipFill>
          <a:blip r:embed="rId15">
            <a:alphaModFix/>
          </a:blip>
          <a:stretch>
            <a:fillRect/>
          </a:stretch>
        </p:blipFill>
        <p:spPr>
          <a:xfrm>
            <a:off x="7795564" y="1624240"/>
            <a:ext cx="889887" cy="889887"/>
          </a:xfrm>
          <a:prstGeom prst="rect">
            <a:avLst/>
          </a:prstGeom>
          <a:noFill/>
          <a:ln>
            <a:noFill/>
          </a:ln>
        </p:spPr>
      </p:pic>
      <p:pic>
        <p:nvPicPr>
          <p:cNvPr id="95" name="Google Shape;95;p18"/>
          <p:cNvPicPr preferRelativeResize="0"/>
          <p:nvPr/>
        </p:nvPicPr>
        <p:blipFill rotWithShape="1">
          <a:blip r:embed="rId16">
            <a:alphaModFix/>
          </a:blip>
          <a:srcRect b="0" l="0" r="0" t="0"/>
          <a:stretch/>
        </p:blipFill>
        <p:spPr>
          <a:xfrm>
            <a:off x="6886852" y="1625889"/>
            <a:ext cx="884940" cy="884942"/>
          </a:xfrm>
          <a:prstGeom prst="rect">
            <a:avLst/>
          </a:prstGeom>
          <a:noFill/>
          <a:ln>
            <a:noFill/>
          </a:ln>
        </p:spPr>
      </p:pic>
      <p:pic>
        <p:nvPicPr>
          <p:cNvPr id="96" name="Google Shape;96;p18"/>
          <p:cNvPicPr preferRelativeResize="0"/>
          <p:nvPr/>
        </p:nvPicPr>
        <p:blipFill>
          <a:blip r:embed="rId17">
            <a:alphaModFix/>
          </a:blip>
          <a:stretch>
            <a:fillRect/>
          </a:stretch>
        </p:blipFill>
        <p:spPr>
          <a:xfrm>
            <a:off x="5961433" y="619113"/>
            <a:ext cx="889887" cy="889887"/>
          </a:xfrm>
          <a:prstGeom prst="rect">
            <a:avLst/>
          </a:prstGeom>
          <a:noFill/>
          <a:ln>
            <a:noFill/>
          </a:ln>
        </p:spPr>
      </p:pic>
      <p:pic>
        <p:nvPicPr>
          <p:cNvPr id="97" name="Google Shape;97;p18"/>
          <p:cNvPicPr preferRelativeResize="0"/>
          <p:nvPr/>
        </p:nvPicPr>
        <p:blipFill>
          <a:blip r:embed="rId18">
            <a:alphaModFix/>
          </a:blip>
          <a:stretch>
            <a:fillRect/>
          </a:stretch>
        </p:blipFill>
        <p:spPr>
          <a:xfrm>
            <a:off x="5038475" y="619113"/>
            <a:ext cx="889887" cy="889887"/>
          </a:xfrm>
          <a:prstGeom prst="rect">
            <a:avLst/>
          </a:prstGeom>
          <a:noFill/>
          <a:ln>
            <a:noFill/>
          </a:ln>
        </p:spPr>
      </p:pic>
      <p:pic>
        <p:nvPicPr>
          <p:cNvPr id="98" name="Google Shape;98;p18"/>
          <p:cNvPicPr preferRelativeResize="0"/>
          <p:nvPr/>
        </p:nvPicPr>
        <p:blipFill>
          <a:blip r:embed="rId19">
            <a:alphaModFix/>
          </a:blip>
          <a:stretch>
            <a:fillRect/>
          </a:stretch>
        </p:blipFill>
        <p:spPr>
          <a:xfrm>
            <a:off x="6878500" y="619113"/>
            <a:ext cx="889887" cy="889887"/>
          </a:xfrm>
          <a:prstGeom prst="rect">
            <a:avLst/>
          </a:prstGeom>
          <a:noFill/>
          <a:ln>
            <a:noFill/>
          </a:ln>
        </p:spPr>
      </p:pic>
      <p:pic>
        <p:nvPicPr>
          <p:cNvPr id="99" name="Google Shape;99;p18"/>
          <p:cNvPicPr preferRelativeResize="0"/>
          <p:nvPr/>
        </p:nvPicPr>
        <p:blipFill>
          <a:blip r:embed="rId20">
            <a:alphaModFix/>
          </a:blip>
          <a:stretch>
            <a:fillRect/>
          </a:stretch>
        </p:blipFill>
        <p:spPr>
          <a:xfrm rot="10800000">
            <a:off x="401376" y="977250"/>
            <a:ext cx="2493824" cy="25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83" name="Shape 283"/>
        <p:cNvGrpSpPr/>
        <p:nvPr/>
      </p:nvGrpSpPr>
      <p:grpSpPr>
        <a:xfrm>
          <a:off x="0" y="0"/>
          <a:ext cx="0" cy="0"/>
          <a:chOff x="0" y="0"/>
          <a:chExt cx="0" cy="0"/>
        </a:xfrm>
      </p:grpSpPr>
      <p:sp>
        <p:nvSpPr>
          <p:cNvPr id="284" name="Google Shape;284;p36"/>
          <p:cNvSpPr txBox="1"/>
          <p:nvPr/>
        </p:nvSpPr>
        <p:spPr>
          <a:xfrm>
            <a:off x="230325" y="4190100"/>
            <a:ext cx="3000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50">
                <a:solidFill>
                  <a:schemeClr val="dk1"/>
                </a:solidFill>
                <a:latin typeface="IBM Plex Sans"/>
                <a:ea typeface="IBM Plex Sans"/>
                <a:cs typeface="IBM Plex Sans"/>
                <a:sym typeface="IBM Plex Sans"/>
              </a:rPr>
              <a:t>Harpsichord</a:t>
            </a:r>
            <a:endParaRPr sz="75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GB" sz="750">
                <a:solidFill>
                  <a:schemeClr val="dk1"/>
                </a:solidFill>
                <a:latin typeface="IBM Plex Sans"/>
                <a:ea typeface="IBM Plex Sans"/>
                <a:cs typeface="IBM Plex Sans"/>
                <a:sym typeface="IBM Plex Sans"/>
              </a:rPr>
              <a:t>Built by: Andreas Ruckers (d.Ä)</a:t>
            </a:r>
            <a:endParaRPr sz="75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GB" sz="750">
                <a:solidFill>
                  <a:schemeClr val="dk1"/>
                </a:solidFill>
                <a:latin typeface="IBM Plex Sans"/>
                <a:ea typeface="IBM Plex Sans"/>
                <a:cs typeface="IBM Plex Sans"/>
                <a:sym typeface="IBM Plex Sans"/>
              </a:rPr>
              <a:t>Location / Year: Antwerp, 1618</a:t>
            </a:r>
            <a:endParaRPr sz="75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GB" sz="750">
                <a:solidFill>
                  <a:schemeClr val="dk1"/>
                </a:solidFill>
                <a:latin typeface="IBM Plex Sans"/>
                <a:ea typeface="IBM Plex Sans"/>
                <a:cs typeface="IBM Plex Sans"/>
                <a:sym typeface="IBM Plex Sans"/>
              </a:rPr>
              <a:t>Cat.-No:2224</a:t>
            </a:r>
            <a:endParaRPr sz="750">
              <a:solidFill>
                <a:schemeClr val="dk1"/>
              </a:solidFill>
              <a:latin typeface="IBM Plex Sans"/>
              <a:ea typeface="IBM Plex Sans"/>
              <a:cs typeface="IBM Plex Sans"/>
              <a:sym typeface="IBM Plex Sans"/>
            </a:endParaRPr>
          </a:p>
          <a:p>
            <a:pPr indent="0" lvl="0" marL="0" rtl="0" algn="l">
              <a:spcBef>
                <a:spcPts val="0"/>
              </a:spcBef>
              <a:spcAft>
                <a:spcPts val="0"/>
              </a:spcAft>
              <a:buNone/>
            </a:pPr>
            <a:r>
              <a:t/>
            </a:r>
            <a:endParaRPr sz="750">
              <a:solidFill>
                <a:schemeClr val="dk1"/>
              </a:solidFill>
              <a:latin typeface="IBM Plex Sans"/>
              <a:ea typeface="IBM Plex Sans"/>
              <a:cs typeface="IBM Plex Sans"/>
              <a:sym typeface="IBM Plex Sans"/>
            </a:endParaRPr>
          </a:p>
          <a:p>
            <a:pPr indent="0" lvl="0" marL="0" rtl="0" algn="l">
              <a:spcBef>
                <a:spcPts val="0"/>
              </a:spcBef>
              <a:spcAft>
                <a:spcPts val="0"/>
              </a:spcAft>
              <a:buNone/>
            </a:pPr>
            <a:r>
              <a:rPr lang="en-GB" sz="750">
                <a:solidFill>
                  <a:schemeClr val="dk1"/>
                </a:solidFill>
                <a:latin typeface="IBM Plex Sans"/>
                <a:ea typeface="IBM Plex Sans"/>
                <a:cs typeface="IBM Plex Sans"/>
                <a:sym typeface="IBM Plex Sans"/>
              </a:rPr>
              <a:t>© Musikinstrumenten-Museum Berlin</a:t>
            </a:r>
            <a:endParaRPr sz="1600">
              <a:latin typeface="IBM Plex Sans"/>
              <a:ea typeface="IBM Plex Sans"/>
              <a:cs typeface="IBM Plex Sans"/>
              <a:sym typeface="IBM Plex Sans"/>
            </a:endParaRPr>
          </a:p>
        </p:txBody>
      </p:sp>
      <p:sp>
        <p:nvSpPr>
          <p:cNvPr id="285" name="Google Shape;285;p36"/>
          <p:cNvSpPr txBox="1"/>
          <p:nvPr/>
        </p:nvSpPr>
        <p:spPr>
          <a:xfrm>
            <a:off x="3927150" y="1252025"/>
            <a:ext cx="4243800" cy="1896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GB" sz="1100">
                <a:solidFill>
                  <a:schemeClr val="dk1"/>
                </a:solidFill>
                <a:latin typeface="IBM Plex Sans Light"/>
                <a:ea typeface="IBM Plex Sans Light"/>
                <a:cs typeface="IBM Plex Sans Light"/>
                <a:sym typeface="IBM Plex Sans Light"/>
              </a:rPr>
              <a:t>For building harpsichords, the name Ruckers is as substantial as Stradivari is for building violins or Mercedes Benz for building cars. Over several generations that family was able to set new standards in specifics of building their instruments which finally radiated all over Europe. For three generations the Ruckers family crafted  outstanding harpsichords in Antwerp and therefore coined Flemish harpsichord making essentially. </a:t>
            </a:r>
            <a:endParaRPr sz="1100">
              <a:solidFill>
                <a:schemeClr val="dk1"/>
              </a:solidFill>
              <a:latin typeface="IBM Plex Sans Light"/>
              <a:ea typeface="IBM Plex Sans Light"/>
              <a:cs typeface="IBM Plex Sans Light"/>
              <a:sym typeface="IBM Plex Sans Light"/>
            </a:endParaRPr>
          </a:p>
          <a:p>
            <a:pPr indent="0" lvl="0" marL="0" marR="0" rtl="0" algn="l">
              <a:lnSpc>
                <a:spcPct val="115000"/>
              </a:lnSpc>
              <a:spcBef>
                <a:spcPts val="0"/>
              </a:spcBef>
              <a:spcAft>
                <a:spcPts val="0"/>
              </a:spcAft>
              <a:buNone/>
            </a:pPr>
            <a:r>
              <a:t/>
            </a:r>
            <a:endParaRPr sz="1100">
              <a:solidFill>
                <a:schemeClr val="dk1"/>
              </a:solidFill>
              <a:latin typeface="IBM Plex Sans Light"/>
              <a:ea typeface="IBM Plex Sans Light"/>
              <a:cs typeface="IBM Plex Sans Light"/>
              <a:sym typeface="IBM Plex Sans Light"/>
            </a:endParaRPr>
          </a:p>
          <a:p>
            <a:pPr indent="0" lvl="0" marL="0" marR="0" rtl="0" algn="l">
              <a:lnSpc>
                <a:spcPct val="115000"/>
              </a:lnSpc>
              <a:spcBef>
                <a:spcPts val="0"/>
              </a:spcBef>
              <a:spcAft>
                <a:spcPts val="0"/>
              </a:spcAft>
              <a:buNone/>
            </a:pPr>
            <a:r>
              <a:rPr lang="en-GB" sz="1000" u="sng">
                <a:solidFill>
                  <a:schemeClr val="hlink"/>
                </a:solidFill>
                <a:latin typeface="IBM Plex Sans Light"/>
                <a:ea typeface="IBM Plex Sans Light"/>
                <a:cs typeface="IBM Plex Sans Light"/>
                <a:sym typeface="IBM Plex Sans Light"/>
                <a:hlinkClick r:id="rId3"/>
              </a:rPr>
              <a:t>More </a:t>
            </a:r>
            <a:endParaRPr sz="700">
              <a:solidFill>
                <a:schemeClr val="dk1"/>
              </a:solidFill>
              <a:latin typeface="Montserrat"/>
              <a:ea typeface="Montserrat"/>
              <a:cs typeface="Montserrat"/>
              <a:sym typeface="Montserrat"/>
            </a:endParaRPr>
          </a:p>
        </p:txBody>
      </p:sp>
      <p:pic>
        <p:nvPicPr>
          <p:cNvPr id="286" name="Google Shape;286;p36"/>
          <p:cNvPicPr preferRelativeResize="0"/>
          <p:nvPr/>
        </p:nvPicPr>
        <p:blipFill>
          <a:blip r:embed="rId4">
            <a:alphaModFix/>
          </a:blip>
          <a:stretch>
            <a:fillRect/>
          </a:stretch>
        </p:blipFill>
        <p:spPr>
          <a:xfrm>
            <a:off x="301800" y="266700"/>
            <a:ext cx="3073022" cy="388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9"/>
          <p:cNvPicPr preferRelativeResize="0"/>
          <p:nvPr/>
        </p:nvPicPr>
        <p:blipFill>
          <a:blip r:embed="rId3">
            <a:alphaModFix/>
          </a:blip>
          <a:stretch>
            <a:fillRect/>
          </a:stretch>
        </p:blipFill>
        <p:spPr>
          <a:xfrm>
            <a:off x="5452330" y="1099968"/>
            <a:ext cx="596263" cy="268333"/>
          </a:xfrm>
          <a:prstGeom prst="rect">
            <a:avLst/>
          </a:prstGeom>
          <a:noFill/>
          <a:ln>
            <a:noFill/>
          </a:ln>
        </p:spPr>
      </p:pic>
      <p:pic>
        <p:nvPicPr>
          <p:cNvPr id="105" name="Google Shape;105;p19"/>
          <p:cNvPicPr preferRelativeResize="0"/>
          <p:nvPr/>
        </p:nvPicPr>
        <p:blipFill>
          <a:blip r:embed="rId4">
            <a:alphaModFix/>
          </a:blip>
          <a:stretch>
            <a:fillRect/>
          </a:stretch>
        </p:blipFill>
        <p:spPr>
          <a:xfrm>
            <a:off x="832260" y="1790084"/>
            <a:ext cx="1338051" cy="309974"/>
          </a:xfrm>
          <a:prstGeom prst="rect">
            <a:avLst/>
          </a:prstGeom>
          <a:noFill/>
          <a:ln>
            <a:noFill/>
          </a:ln>
        </p:spPr>
      </p:pic>
      <p:pic>
        <p:nvPicPr>
          <p:cNvPr id="106" name="Google Shape;106;p19"/>
          <p:cNvPicPr preferRelativeResize="0"/>
          <p:nvPr/>
        </p:nvPicPr>
        <p:blipFill>
          <a:blip r:embed="rId5">
            <a:alphaModFix/>
          </a:blip>
          <a:stretch>
            <a:fillRect/>
          </a:stretch>
        </p:blipFill>
        <p:spPr>
          <a:xfrm>
            <a:off x="3063943" y="1905714"/>
            <a:ext cx="1071280" cy="125357"/>
          </a:xfrm>
          <a:prstGeom prst="rect">
            <a:avLst/>
          </a:prstGeom>
          <a:noFill/>
          <a:ln>
            <a:noFill/>
          </a:ln>
        </p:spPr>
      </p:pic>
      <p:pic>
        <p:nvPicPr>
          <p:cNvPr id="107" name="Google Shape;107;p19"/>
          <p:cNvPicPr preferRelativeResize="0"/>
          <p:nvPr/>
        </p:nvPicPr>
        <p:blipFill>
          <a:blip r:embed="rId6">
            <a:alphaModFix/>
          </a:blip>
          <a:stretch>
            <a:fillRect/>
          </a:stretch>
        </p:blipFill>
        <p:spPr>
          <a:xfrm>
            <a:off x="7095348" y="1048025"/>
            <a:ext cx="1263890" cy="372235"/>
          </a:xfrm>
          <a:prstGeom prst="rect">
            <a:avLst/>
          </a:prstGeom>
          <a:noFill/>
          <a:ln>
            <a:noFill/>
          </a:ln>
        </p:spPr>
      </p:pic>
      <p:pic>
        <p:nvPicPr>
          <p:cNvPr id="108" name="Google Shape;108;p19"/>
          <p:cNvPicPr preferRelativeResize="0"/>
          <p:nvPr/>
        </p:nvPicPr>
        <p:blipFill>
          <a:blip r:embed="rId7">
            <a:alphaModFix/>
          </a:blip>
          <a:stretch>
            <a:fillRect/>
          </a:stretch>
        </p:blipFill>
        <p:spPr>
          <a:xfrm>
            <a:off x="7220069" y="1747522"/>
            <a:ext cx="1071285" cy="395111"/>
          </a:xfrm>
          <a:prstGeom prst="rect">
            <a:avLst/>
          </a:prstGeom>
          <a:noFill/>
          <a:ln>
            <a:noFill/>
          </a:ln>
        </p:spPr>
      </p:pic>
      <p:pic>
        <p:nvPicPr>
          <p:cNvPr id="109" name="Google Shape;109;p19"/>
          <p:cNvPicPr preferRelativeResize="0"/>
          <p:nvPr/>
        </p:nvPicPr>
        <p:blipFill>
          <a:blip r:embed="rId8">
            <a:alphaModFix/>
          </a:blip>
          <a:stretch>
            <a:fillRect/>
          </a:stretch>
        </p:blipFill>
        <p:spPr>
          <a:xfrm>
            <a:off x="7324678" y="2460450"/>
            <a:ext cx="862062" cy="574704"/>
          </a:xfrm>
          <a:prstGeom prst="rect">
            <a:avLst/>
          </a:prstGeom>
          <a:noFill/>
          <a:ln>
            <a:noFill/>
          </a:ln>
        </p:spPr>
      </p:pic>
      <p:pic>
        <p:nvPicPr>
          <p:cNvPr id="110" name="Google Shape;110;p19"/>
          <p:cNvPicPr preferRelativeResize="0"/>
          <p:nvPr/>
        </p:nvPicPr>
        <p:blipFill>
          <a:blip r:embed="rId9">
            <a:alphaModFix/>
          </a:blip>
          <a:stretch>
            <a:fillRect/>
          </a:stretch>
        </p:blipFill>
        <p:spPr>
          <a:xfrm>
            <a:off x="2958175" y="1070913"/>
            <a:ext cx="1282799" cy="373146"/>
          </a:xfrm>
          <a:prstGeom prst="rect">
            <a:avLst/>
          </a:prstGeom>
          <a:noFill/>
          <a:ln>
            <a:noFill/>
          </a:ln>
        </p:spPr>
      </p:pic>
      <p:pic>
        <p:nvPicPr>
          <p:cNvPr id="111" name="Google Shape;111;p19"/>
          <p:cNvPicPr preferRelativeResize="0"/>
          <p:nvPr/>
        </p:nvPicPr>
        <p:blipFill>
          <a:blip r:embed="rId10">
            <a:alphaModFix/>
          </a:blip>
          <a:stretch>
            <a:fillRect/>
          </a:stretch>
        </p:blipFill>
        <p:spPr>
          <a:xfrm>
            <a:off x="784762" y="2352795"/>
            <a:ext cx="1433033" cy="574695"/>
          </a:xfrm>
          <a:prstGeom prst="rect">
            <a:avLst/>
          </a:prstGeom>
          <a:noFill/>
          <a:ln>
            <a:noFill/>
          </a:ln>
        </p:spPr>
      </p:pic>
      <p:pic>
        <p:nvPicPr>
          <p:cNvPr id="112" name="Google Shape;112;p19"/>
          <p:cNvPicPr preferRelativeResize="0"/>
          <p:nvPr/>
        </p:nvPicPr>
        <p:blipFill>
          <a:blip r:embed="rId11">
            <a:alphaModFix/>
          </a:blip>
          <a:stretch>
            <a:fillRect/>
          </a:stretch>
        </p:blipFill>
        <p:spPr>
          <a:xfrm>
            <a:off x="842220" y="3353871"/>
            <a:ext cx="1318120" cy="374245"/>
          </a:xfrm>
          <a:prstGeom prst="rect">
            <a:avLst/>
          </a:prstGeom>
          <a:noFill/>
          <a:ln>
            <a:noFill/>
          </a:ln>
        </p:spPr>
      </p:pic>
      <p:pic>
        <p:nvPicPr>
          <p:cNvPr id="113" name="Google Shape;113;p19"/>
          <p:cNvPicPr preferRelativeResize="0"/>
          <p:nvPr/>
        </p:nvPicPr>
        <p:blipFill>
          <a:blip r:embed="rId12">
            <a:alphaModFix/>
          </a:blip>
          <a:stretch>
            <a:fillRect/>
          </a:stretch>
        </p:blipFill>
        <p:spPr>
          <a:xfrm>
            <a:off x="3000270" y="3379071"/>
            <a:ext cx="1116505" cy="367333"/>
          </a:xfrm>
          <a:prstGeom prst="rect">
            <a:avLst/>
          </a:prstGeom>
          <a:noFill/>
          <a:ln>
            <a:noFill/>
          </a:ln>
        </p:spPr>
      </p:pic>
      <p:pic>
        <p:nvPicPr>
          <p:cNvPr id="114" name="Google Shape;114;p19"/>
          <p:cNvPicPr preferRelativeResize="0"/>
          <p:nvPr/>
        </p:nvPicPr>
        <p:blipFill>
          <a:blip r:embed="rId13">
            <a:alphaModFix/>
          </a:blip>
          <a:stretch>
            <a:fillRect/>
          </a:stretch>
        </p:blipFill>
        <p:spPr>
          <a:xfrm>
            <a:off x="5223883" y="1886499"/>
            <a:ext cx="1172189" cy="125357"/>
          </a:xfrm>
          <a:prstGeom prst="rect">
            <a:avLst/>
          </a:prstGeom>
          <a:noFill/>
          <a:ln>
            <a:noFill/>
          </a:ln>
        </p:spPr>
      </p:pic>
      <p:pic>
        <p:nvPicPr>
          <p:cNvPr id="115" name="Google Shape;115;p19"/>
          <p:cNvPicPr preferRelativeResize="0"/>
          <p:nvPr/>
        </p:nvPicPr>
        <p:blipFill>
          <a:blip r:embed="rId14">
            <a:alphaModFix/>
          </a:blip>
          <a:stretch>
            <a:fillRect/>
          </a:stretch>
        </p:blipFill>
        <p:spPr>
          <a:xfrm>
            <a:off x="5140949" y="3278567"/>
            <a:ext cx="1338048" cy="487979"/>
          </a:xfrm>
          <a:prstGeom prst="rect">
            <a:avLst/>
          </a:prstGeom>
          <a:noFill/>
          <a:ln>
            <a:noFill/>
          </a:ln>
        </p:spPr>
      </p:pic>
      <p:pic>
        <p:nvPicPr>
          <p:cNvPr id="116" name="Google Shape;116;p19"/>
          <p:cNvPicPr preferRelativeResize="0"/>
          <p:nvPr/>
        </p:nvPicPr>
        <p:blipFill>
          <a:blip r:embed="rId15">
            <a:alphaModFix/>
          </a:blip>
          <a:stretch>
            <a:fillRect/>
          </a:stretch>
        </p:blipFill>
        <p:spPr>
          <a:xfrm>
            <a:off x="3168554" y="2520808"/>
            <a:ext cx="862062" cy="517243"/>
          </a:xfrm>
          <a:prstGeom prst="rect">
            <a:avLst/>
          </a:prstGeom>
          <a:noFill/>
          <a:ln>
            <a:noFill/>
          </a:ln>
        </p:spPr>
      </p:pic>
      <p:pic>
        <p:nvPicPr>
          <p:cNvPr id="117" name="Google Shape;117;p19"/>
          <p:cNvPicPr preferRelativeResize="0"/>
          <p:nvPr/>
        </p:nvPicPr>
        <p:blipFill>
          <a:blip r:embed="rId16">
            <a:alphaModFix/>
          </a:blip>
          <a:stretch>
            <a:fillRect/>
          </a:stretch>
        </p:blipFill>
        <p:spPr>
          <a:xfrm>
            <a:off x="3041334" y="4235990"/>
            <a:ext cx="1116502" cy="165410"/>
          </a:xfrm>
          <a:prstGeom prst="rect">
            <a:avLst/>
          </a:prstGeom>
          <a:noFill/>
          <a:ln>
            <a:noFill/>
          </a:ln>
        </p:spPr>
      </p:pic>
      <p:pic>
        <p:nvPicPr>
          <p:cNvPr id="118" name="Google Shape;118;p19"/>
          <p:cNvPicPr preferRelativeResize="0"/>
          <p:nvPr/>
        </p:nvPicPr>
        <p:blipFill>
          <a:blip r:embed="rId17">
            <a:alphaModFix/>
          </a:blip>
          <a:stretch>
            <a:fillRect/>
          </a:stretch>
        </p:blipFill>
        <p:spPr>
          <a:xfrm>
            <a:off x="5223883" y="2588012"/>
            <a:ext cx="1172181" cy="319583"/>
          </a:xfrm>
          <a:prstGeom prst="rect">
            <a:avLst/>
          </a:prstGeom>
          <a:noFill/>
          <a:ln>
            <a:noFill/>
          </a:ln>
        </p:spPr>
      </p:pic>
      <p:pic>
        <p:nvPicPr>
          <p:cNvPr id="119" name="Google Shape;119;p19"/>
          <p:cNvPicPr preferRelativeResize="0"/>
          <p:nvPr/>
        </p:nvPicPr>
        <p:blipFill rotWithShape="1">
          <a:blip r:embed="rId18">
            <a:alphaModFix/>
          </a:blip>
          <a:srcRect b="27129" l="0" r="0" t="25064"/>
          <a:stretch/>
        </p:blipFill>
        <p:spPr>
          <a:xfrm>
            <a:off x="7197475" y="3429276"/>
            <a:ext cx="1116494" cy="266912"/>
          </a:xfrm>
          <a:prstGeom prst="rect">
            <a:avLst/>
          </a:prstGeom>
          <a:noFill/>
          <a:ln>
            <a:noFill/>
          </a:ln>
        </p:spPr>
      </p:pic>
      <p:pic>
        <p:nvPicPr>
          <p:cNvPr id="120" name="Google Shape;120;p19"/>
          <p:cNvPicPr preferRelativeResize="0"/>
          <p:nvPr/>
        </p:nvPicPr>
        <p:blipFill>
          <a:blip r:embed="rId19">
            <a:alphaModFix/>
          </a:blip>
          <a:stretch>
            <a:fillRect/>
          </a:stretch>
        </p:blipFill>
        <p:spPr>
          <a:xfrm>
            <a:off x="5452331" y="4185243"/>
            <a:ext cx="667282" cy="266914"/>
          </a:xfrm>
          <a:prstGeom prst="rect">
            <a:avLst/>
          </a:prstGeom>
          <a:noFill/>
          <a:ln>
            <a:noFill/>
          </a:ln>
        </p:spPr>
      </p:pic>
      <p:pic>
        <p:nvPicPr>
          <p:cNvPr id="121" name="Google Shape;121;p19"/>
          <p:cNvPicPr preferRelativeResize="0"/>
          <p:nvPr/>
        </p:nvPicPr>
        <p:blipFill>
          <a:blip r:embed="rId20">
            <a:alphaModFix/>
          </a:blip>
          <a:stretch>
            <a:fillRect/>
          </a:stretch>
        </p:blipFill>
        <p:spPr>
          <a:xfrm>
            <a:off x="784751" y="4135596"/>
            <a:ext cx="1433051" cy="350054"/>
          </a:xfrm>
          <a:prstGeom prst="rect">
            <a:avLst/>
          </a:prstGeom>
          <a:noFill/>
          <a:ln>
            <a:noFill/>
          </a:ln>
        </p:spPr>
      </p:pic>
      <p:sp>
        <p:nvSpPr>
          <p:cNvPr id="122" name="Google Shape;122;p19"/>
          <p:cNvSpPr txBox="1"/>
          <p:nvPr/>
        </p:nvSpPr>
        <p:spPr>
          <a:xfrm>
            <a:off x="3311100" y="360525"/>
            <a:ext cx="2521800" cy="307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GB" sz="1500">
                <a:latin typeface="Montserrat Medium"/>
                <a:ea typeface="Montserrat Medium"/>
                <a:cs typeface="Montserrat Medium"/>
                <a:sym typeface="Montserrat Medium"/>
              </a:rPr>
              <a:t>Our Partners and Clients</a:t>
            </a:r>
            <a:endParaRPr sz="1500">
              <a:latin typeface="Montserrat Medium"/>
              <a:ea typeface="Montserrat Medium"/>
              <a:cs typeface="Montserrat Medium"/>
              <a:sym typeface="Montserrat Medium"/>
            </a:endParaRPr>
          </a:p>
        </p:txBody>
      </p:sp>
      <p:pic>
        <p:nvPicPr>
          <p:cNvPr id="123" name="Google Shape;123;p19"/>
          <p:cNvPicPr preferRelativeResize="0"/>
          <p:nvPr/>
        </p:nvPicPr>
        <p:blipFill>
          <a:blip r:embed="rId21">
            <a:alphaModFix/>
          </a:blip>
          <a:stretch>
            <a:fillRect/>
          </a:stretch>
        </p:blipFill>
        <p:spPr>
          <a:xfrm>
            <a:off x="930675" y="1069944"/>
            <a:ext cx="1172199" cy="375082"/>
          </a:xfrm>
          <a:prstGeom prst="rect">
            <a:avLst/>
          </a:prstGeom>
          <a:noFill/>
          <a:ln>
            <a:noFill/>
          </a:ln>
        </p:spPr>
      </p:pic>
      <p:pic>
        <p:nvPicPr>
          <p:cNvPr id="124" name="Google Shape;124;p19"/>
          <p:cNvPicPr preferRelativeResize="0"/>
          <p:nvPr/>
        </p:nvPicPr>
        <p:blipFill>
          <a:blip r:embed="rId22">
            <a:alphaModFix/>
          </a:blip>
          <a:stretch>
            <a:fillRect/>
          </a:stretch>
        </p:blipFill>
        <p:spPr>
          <a:xfrm>
            <a:off x="7324676" y="3908688"/>
            <a:ext cx="966676" cy="6759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nvSpPr>
        <p:spPr>
          <a:xfrm>
            <a:off x="547800" y="1194300"/>
            <a:ext cx="3309900" cy="307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i="1" lang="en-GB" sz="1800">
                <a:latin typeface="Montserrat Medium"/>
                <a:ea typeface="Montserrat Medium"/>
                <a:cs typeface="Montserrat Medium"/>
                <a:sym typeface="Montserrat Medium"/>
              </a:rPr>
              <a:t>We build relationships</a:t>
            </a:r>
            <a:endParaRPr i="1" sz="1800">
              <a:latin typeface="Montserrat Medium"/>
              <a:ea typeface="Montserrat Medium"/>
              <a:cs typeface="Montserrat Medium"/>
              <a:sym typeface="Montserrat Medium"/>
            </a:endParaRPr>
          </a:p>
        </p:txBody>
      </p:sp>
      <p:sp>
        <p:nvSpPr>
          <p:cNvPr id="130" name="Google Shape;130;p20"/>
          <p:cNvSpPr txBox="1"/>
          <p:nvPr/>
        </p:nvSpPr>
        <p:spPr>
          <a:xfrm>
            <a:off x="547800" y="1694275"/>
            <a:ext cx="3727200" cy="2342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latin typeface="IBM Plex Sans Light"/>
                <a:ea typeface="IBM Plex Sans Light"/>
                <a:cs typeface="IBM Plex Sans Light"/>
                <a:sym typeface="IBM Plex Sans Light"/>
              </a:rPr>
              <a:t>We believe that caring about the needs of the people you serve, and working closely with them to understand and address them, is how we can deliver the highest quality of service, product,  and experience.</a:t>
            </a:r>
            <a:endParaRPr sz="1000">
              <a:solidFill>
                <a:schemeClr val="dk1"/>
              </a:solidFill>
              <a:latin typeface="IBM Plex Sans Light"/>
              <a:ea typeface="IBM Plex Sans Light"/>
              <a:cs typeface="IBM Plex Sans Light"/>
              <a:sym typeface="IBM Plex Sans Light"/>
            </a:endParaRPr>
          </a:p>
          <a:p>
            <a:pPr indent="0" lvl="0" marL="0" rtl="0" algn="l">
              <a:lnSpc>
                <a:spcPct val="115000"/>
              </a:lnSpc>
              <a:spcBef>
                <a:spcPts val="1400"/>
              </a:spcBef>
              <a:spcAft>
                <a:spcPts val="0"/>
              </a:spcAft>
              <a:buClr>
                <a:schemeClr val="dk1"/>
              </a:buClr>
              <a:buSzPts val="1100"/>
              <a:buFont typeface="Arial"/>
              <a:buNone/>
            </a:pPr>
            <a:r>
              <a:rPr lang="en-GB" sz="1000">
                <a:solidFill>
                  <a:schemeClr val="dk1"/>
                </a:solidFill>
                <a:latin typeface="IBM Plex Sans Light"/>
                <a:ea typeface="IBM Plex Sans Light"/>
                <a:cs typeface="IBM Plex Sans Light"/>
                <a:sym typeface="IBM Plex Sans Light"/>
              </a:rPr>
              <a:t>This is why, more than anything, we value the relationships we have built over the years with trusted partners, collaborators, and clients. </a:t>
            </a:r>
            <a:endParaRPr sz="1000">
              <a:solidFill>
                <a:schemeClr val="dk1"/>
              </a:solidFill>
              <a:latin typeface="IBM Plex Sans Light"/>
              <a:ea typeface="IBM Plex Sans Light"/>
              <a:cs typeface="IBM Plex Sans Light"/>
              <a:sym typeface="IBM Plex Sans Light"/>
            </a:endParaRPr>
          </a:p>
          <a:p>
            <a:pPr indent="0" lvl="0" marL="0" rtl="0" algn="l">
              <a:lnSpc>
                <a:spcPct val="115000"/>
              </a:lnSpc>
              <a:spcBef>
                <a:spcPts val="1400"/>
              </a:spcBef>
              <a:spcAft>
                <a:spcPts val="0"/>
              </a:spcAft>
              <a:buClr>
                <a:schemeClr val="dk1"/>
              </a:buClr>
              <a:buSzPts val="1100"/>
              <a:buFont typeface="Arial"/>
              <a:buNone/>
            </a:pPr>
            <a:r>
              <a:rPr lang="en-GB" sz="1000">
                <a:solidFill>
                  <a:schemeClr val="dk1"/>
                </a:solidFill>
                <a:latin typeface="IBM Plex Sans Light"/>
                <a:ea typeface="IBM Plex Sans Light"/>
                <a:cs typeface="IBM Plex Sans Light"/>
                <a:sym typeface="IBM Plex Sans Light"/>
              </a:rPr>
              <a:t>In other words: if there is a secret ingredient to NEEEU’s success, this is it!</a:t>
            </a:r>
            <a:endParaRPr sz="1000">
              <a:solidFill>
                <a:schemeClr val="dk1"/>
              </a:solidFill>
              <a:latin typeface="IBM Plex Sans Light"/>
              <a:ea typeface="IBM Plex Sans Light"/>
              <a:cs typeface="IBM Plex Sans Light"/>
              <a:sym typeface="IBM Plex Sans Light"/>
            </a:endParaRPr>
          </a:p>
          <a:p>
            <a:pPr indent="0" lvl="0" marL="0" rtl="0" algn="l">
              <a:lnSpc>
                <a:spcPct val="140000"/>
              </a:lnSpc>
              <a:spcBef>
                <a:spcPts val="1400"/>
              </a:spcBef>
              <a:spcAft>
                <a:spcPts val="0"/>
              </a:spcAft>
              <a:buNone/>
            </a:pPr>
            <a:r>
              <a:t/>
            </a:r>
            <a:endParaRPr sz="1000">
              <a:solidFill>
                <a:schemeClr val="dk1"/>
              </a:solidFill>
              <a:latin typeface="IBM Plex Sans Light"/>
              <a:ea typeface="IBM Plex Sans Light"/>
              <a:cs typeface="IBM Plex Sans Light"/>
              <a:sym typeface="IBM Plex Sans Light"/>
            </a:endParaRPr>
          </a:p>
        </p:txBody>
      </p:sp>
      <p:pic>
        <p:nvPicPr>
          <p:cNvPr id="131" name="Google Shape;131;p20"/>
          <p:cNvPicPr preferRelativeResize="0"/>
          <p:nvPr/>
        </p:nvPicPr>
        <p:blipFill>
          <a:blip r:embed="rId3">
            <a:alphaModFix/>
          </a:blip>
          <a:stretch>
            <a:fillRect/>
          </a:stretch>
        </p:blipFill>
        <p:spPr>
          <a:xfrm rot="10800000">
            <a:off x="401374" y="1502100"/>
            <a:ext cx="2998850" cy="25250"/>
          </a:xfrm>
          <a:prstGeom prst="rect">
            <a:avLst/>
          </a:prstGeom>
          <a:noFill/>
          <a:ln>
            <a:noFill/>
          </a:ln>
        </p:spPr>
      </p:pic>
      <p:pic>
        <p:nvPicPr>
          <p:cNvPr id="132" name="Google Shape;132;p20"/>
          <p:cNvPicPr preferRelativeResize="0"/>
          <p:nvPr/>
        </p:nvPicPr>
        <p:blipFill rotWithShape="1">
          <a:blip r:embed="rId4">
            <a:alphaModFix/>
          </a:blip>
          <a:srcRect b="7312" l="37147" r="9776" t="11261"/>
          <a:stretch/>
        </p:blipFill>
        <p:spPr>
          <a:xfrm>
            <a:off x="5064125" y="334000"/>
            <a:ext cx="1665000" cy="1657500"/>
          </a:xfrm>
          <a:prstGeom prst="ellipse">
            <a:avLst/>
          </a:prstGeom>
          <a:noFill/>
          <a:ln>
            <a:noFill/>
          </a:ln>
        </p:spPr>
      </p:pic>
      <p:pic>
        <p:nvPicPr>
          <p:cNvPr id="133" name="Google Shape;133;p20"/>
          <p:cNvPicPr preferRelativeResize="0"/>
          <p:nvPr/>
        </p:nvPicPr>
        <p:blipFill rotWithShape="1">
          <a:blip r:embed="rId5">
            <a:alphaModFix/>
          </a:blip>
          <a:srcRect b="0" l="11127" r="23337" t="0"/>
          <a:stretch/>
        </p:blipFill>
        <p:spPr>
          <a:xfrm>
            <a:off x="5958675" y="1769975"/>
            <a:ext cx="2664000" cy="2710200"/>
          </a:xfrm>
          <a:prstGeom prst="ellipse">
            <a:avLst/>
          </a:prstGeom>
          <a:noFill/>
          <a:ln>
            <a:noFill/>
          </a:ln>
        </p:spPr>
      </p:pic>
      <p:pic>
        <p:nvPicPr>
          <p:cNvPr id="134" name="Google Shape;134;p20"/>
          <p:cNvPicPr preferRelativeResize="0"/>
          <p:nvPr/>
        </p:nvPicPr>
        <p:blipFill rotWithShape="1">
          <a:blip r:embed="rId6">
            <a:alphaModFix/>
          </a:blip>
          <a:srcRect b="52346" l="62138" r="7291" t="6523"/>
          <a:stretch/>
        </p:blipFill>
        <p:spPr>
          <a:xfrm>
            <a:off x="7000950" y="257650"/>
            <a:ext cx="1205100" cy="12165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a:blip r:embed="rId3">
            <a:alphaModFix/>
          </a:blip>
          <a:stretch>
            <a:fillRect/>
          </a:stretch>
        </p:blipFill>
        <p:spPr>
          <a:xfrm>
            <a:off x="1226701" y="1275121"/>
            <a:ext cx="6690596" cy="2987050"/>
          </a:xfrm>
          <a:prstGeom prst="rect">
            <a:avLst/>
          </a:prstGeom>
          <a:noFill/>
          <a:ln>
            <a:noFill/>
          </a:ln>
        </p:spPr>
      </p:pic>
      <p:sp>
        <p:nvSpPr>
          <p:cNvPr id="140" name="Google Shape;140;p21"/>
          <p:cNvSpPr txBox="1"/>
          <p:nvPr/>
        </p:nvSpPr>
        <p:spPr>
          <a:xfrm>
            <a:off x="547800" y="706625"/>
            <a:ext cx="3309900" cy="307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i="1" lang="en-GB" sz="1800">
                <a:latin typeface="Montserrat Medium"/>
                <a:ea typeface="Montserrat Medium"/>
                <a:cs typeface="Montserrat Medium"/>
                <a:sym typeface="Montserrat Medium"/>
              </a:rPr>
              <a:t>Methodology</a:t>
            </a:r>
            <a:endParaRPr i="1" sz="1800">
              <a:latin typeface="Montserrat Medium"/>
              <a:ea typeface="Montserrat Medium"/>
              <a:cs typeface="Montserrat Medium"/>
              <a:sym typeface="Montserrat Medium"/>
            </a:endParaRPr>
          </a:p>
        </p:txBody>
      </p:sp>
      <p:pic>
        <p:nvPicPr>
          <p:cNvPr id="141" name="Google Shape;141;p21"/>
          <p:cNvPicPr preferRelativeResize="0"/>
          <p:nvPr/>
        </p:nvPicPr>
        <p:blipFill>
          <a:blip r:embed="rId4">
            <a:alphaModFix/>
          </a:blip>
          <a:stretch>
            <a:fillRect/>
          </a:stretch>
        </p:blipFill>
        <p:spPr>
          <a:xfrm rot="10800000">
            <a:off x="401375" y="1014425"/>
            <a:ext cx="1990950" cy="1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nvSpPr>
        <p:spPr>
          <a:xfrm>
            <a:off x="402300" y="1563025"/>
            <a:ext cx="3229500" cy="237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latin typeface="IBM Plex Sans Light"/>
                <a:ea typeface="IBM Plex Sans Light"/>
                <a:cs typeface="IBM Plex Sans Light"/>
                <a:sym typeface="IBM Plex Sans Light"/>
              </a:rPr>
              <a:t>Future Walk is an interactive Storytelling Experience for the Kulturforum in Berlin that connects the surrounding museums and exhibitions in a playful way through a science fiction inspired narrative, interactive soundscapes and location based technology. The narrative experience creatively links the Kulturforum Berlin, Gemäldegalerie, Kunstgewerbemuseum and the Musikinstrumenten-Museum.</a:t>
            </a:r>
            <a:endParaRPr sz="1000">
              <a:solidFill>
                <a:schemeClr val="dk1"/>
              </a:solidFill>
              <a:latin typeface="IBM Plex Sans Light"/>
              <a:ea typeface="IBM Plex Sans Light"/>
              <a:cs typeface="IBM Plex Sans Light"/>
              <a:sym typeface="IBM Plex Sans Light"/>
            </a:endParaRPr>
          </a:p>
          <a:p>
            <a:pPr indent="0" lvl="0" marL="0" rtl="0" algn="l">
              <a:lnSpc>
                <a:spcPct val="115000"/>
              </a:lnSpc>
              <a:spcBef>
                <a:spcPts val="700"/>
              </a:spcBef>
              <a:spcAft>
                <a:spcPts val="700"/>
              </a:spcAft>
              <a:buNone/>
            </a:pPr>
            <a:r>
              <a:rPr lang="en-GB" sz="1000">
                <a:solidFill>
                  <a:schemeClr val="dk1"/>
                </a:solidFill>
                <a:latin typeface="IBM Plex Sans Light"/>
                <a:ea typeface="IBM Plex Sans Light"/>
                <a:cs typeface="IBM Plex Sans Light"/>
                <a:sym typeface="IBM Plex Sans Light"/>
              </a:rPr>
              <a:t>During the experience, visitors are led through the Kulturforum by an unknown contact from the faraway future and find themselves engaged in a series of exciting quests. </a:t>
            </a:r>
            <a:endParaRPr sz="1100">
              <a:latin typeface="Montserrat"/>
              <a:ea typeface="Montserrat"/>
              <a:cs typeface="Montserrat"/>
              <a:sym typeface="Montserrat"/>
            </a:endParaRPr>
          </a:p>
        </p:txBody>
      </p:sp>
      <p:pic>
        <p:nvPicPr>
          <p:cNvPr id="147" name="Google Shape;147;p22"/>
          <p:cNvPicPr preferRelativeResize="0"/>
          <p:nvPr/>
        </p:nvPicPr>
        <p:blipFill rotWithShape="1">
          <a:blip r:embed="rId3">
            <a:alphaModFix/>
          </a:blip>
          <a:srcRect b="0" l="15315" r="15322" t="0"/>
          <a:stretch/>
        </p:blipFill>
        <p:spPr>
          <a:xfrm>
            <a:off x="4386950" y="0"/>
            <a:ext cx="4757048" cy="5143500"/>
          </a:xfrm>
          <a:prstGeom prst="rect">
            <a:avLst/>
          </a:prstGeom>
          <a:noFill/>
          <a:ln>
            <a:noFill/>
          </a:ln>
        </p:spPr>
      </p:pic>
      <p:sp>
        <p:nvSpPr>
          <p:cNvPr id="148" name="Google Shape;148;p22"/>
          <p:cNvSpPr txBox="1"/>
          <p:nvPr/>
        </p:nvSpPr>
        <p:spPr>
          <a:xfrm>
            <a:off x="386650" y="1039350"/>
            <a:ext cx="368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Montserrat"/>
                <a:ea typeface="Montserrat"/>
                <a:cs typeface="Montserrat"/>
                <a:sym typeface="Montserrat"/>
              </a:rPr>
              <a:t>Future Walk App </a:t>
            </a:r>
            <a:endParaRPr>
              <a:latin typeface="Montserrat"/>
              <a:ea typeface="Montserrat"/>
              <a:cs typeface="Montserrat"/>
              <a:sym typeface="Montserrat"/>
            </a:endParaRPr>
          </a:p>
        </p:txBody>
      </p:sp>
      <p:sp>
        <p:nvSpPr>
          <p:cNvPr id="149" name="Google Shape;149;p22"/>
          <p:cNvSpPr txBox="1"/>
          <p:nvPr/>
        </p:nvSpPr>
        <p:spPr>
          <a:xfrm>
            <a:off x="402300" y="843325"/>
            <a:ext cx="368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Montserrat"/>
                <a:ea typeface="Montserrat"/>
                <a:cs typeface="Montserrat"/>
                <a:sym typeface="Montserrat"/>
              </a:rPr>
              <a:t>A mobile visitor guide app for the Kulturforum Berlin</a:t>
            </a:r>
            <a:endParaRPr sz="1000">
              <a:latin typeface="Montserrat"/>
              <a:ea typeface="Montserrat"/>
              <a:cs typeface="Montserrat"/>
              <a:sym typeface="Montserrat"/>
            </a:endParaRPr>
          </a:p>
        </p:txBody>
      </p:sp>
      <p:sp>
        <p:nvSpPr>
          <p:cNvPr id="150" name="Google Shape;150;p22">
            <a:hlinkClick r:id="rId4"/>
          </p:cNvPr>
          <p:cNvSpPr/>
          <p:nvPr/>
        </p:nvSpPr>
        <p:spPr>
          <a:xfrm>
            <a:off x="547801" y="4093400"/>
            <a:ext cx="1571700" cy="4206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222"/>
              </a:highlight>
            </a:endParaRPr>
          </a:p>
        </p:txBody>
      </p:sp>
      <p:sp>
        <p:nvSpPr>
          <p:cNvPr id="151" name="Google Shape;151;p22"/>
          <p:cNvSpPr txBox="1"/>
          <p:nvPr/>
        </p:nvSpPr>
        <p:spPr>
          <a:xfrm>
            <a:off x="728400" y="4097125"/>
            <a:ext cx="1335600" cy="420600"/>
          </a:xfrm>
          <a:prstGeom prst="rect">
            <a:avLst/>
          </a:prstGeom>
          <a:noFill/>
          <a:ln>
            <a:noFill/>
          </a:ln>
        </p:spPr>
        <p:txBody>
          <a:bodyPr anchorCtr="0" anchor="ctr" bIns="72000" lIns="72000" spcFirstLastPara="1" rIns="72000" wrap="square" tIns="72000">
            <a:noAutofit/>
          </a:bodyPr>
          <a:lstStyle/>
          <a:p>
            <a:pPr indent="0" lvl="0" marL="0" marR="0" rtl="0" algn="l">
              <a:lnSpc>
                <a:spcPct val="100000"/>
              </a:lnSpc>
              <a:spcBef>
                <a:spcPts val="0"/>
              </a:spcBef>
              <a:spcAft>
                <a:spcPts val="0"/>
              </a:spcAft>
              <a:buNone/>
            </a:pPr>
            <a:r>
              <a:rPr lang="en-GB" sz="1000">
                <a:uFill>
                  <a:noFill/>
                </a:uFill>
                <a:latin typeface="Montserrat"/>
                <a:ea typeface="Montserrat"/>
                <a:cs typeface="Montserrat"/>
                <a:sym typeface="Montserrat"/>
                <a:hlinkClick r:id="rId5"/>
              </a:rPr>
              <a:t>Google play store</a:t>
            </a:r>
            <a:endParaRPr sz="1000">
              <a:latin typeface="Montserrat"/>
              <a:ea typeface="Montserrat"/>
              <a:cs typeface="Montserrat"/>
              <a:sym typeface="Montserrat"/>
            </a:endParaRPr>
          </a:p>
        </p:txBody>
      </p:sp>
      <p:sp>
        <p:nvSpPr>
          <p:cNvPr id="152" name="Google Shape;152;p22">
            <a:hlinkClick r:id="rId6"/>
          </p:cNvPr>
          <p:cNvSpPr/>
          <p:nvPr/>
        </p:nvSpPr>
        <p:spPr>
          <a:xfrm>
            <a:off x="2255001" y="4093400"/>
            <a:ext cx="1571700" cy="4206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222"/>
              </a:highlight>
            </a:endParaRPr>
          </a:p>
        </p:txBody>
      </p:sp>
      <p:sp>
        <p:nvSpPr>
          <p:cNvPr id="153" name="Google Shape;153;p22"/>
          <p:cNvSpPr txBox="1"/>
          <p:nvPr/>
        </p:nvSpPr>
        <p:spPr>
          <a:xfrm>
            <a:off x="2399050" y="4097125"/>
            <a:ext cx="1335600" cy="420600"/>
          </a:xfrm>
          <a:prstGeom prst="rect">
            <a:avLst/>
          </a:prstGeom>
          <a:no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None/>
            </a:pPr>
            <a:r>
              <a:rPr lang="en-GB" sz="1000">
                <a:latin typeface="Montserrat"/>
                <a:ea typeface="Montserrat"/>
                <a:cs typeface="Montserrat"/>
                <a:sym typeface="Montserrat"/>
              </a:rPr>
              <a:t>Apple Store</a:t>
            </a:r>
            <a:endParaRPr sz="1000">
              <a:latin typeface="Montserrat"/>
              <a:ea typeface="Montserrat"/>
              <a:cs typeface="Montserrat"/>
              <a:sym typeface="Montserrat"/>
            </a:endParaRPr>
          </a:p>
        </p:txBody>
      </p:sp>
      <p:pic>
        <p:nvPicPr>
          <p:cNvPr id="154" name="Google Shape;154;p22"/>
          <p:cNvPicPr preferRelativeResize="0"/>
          <p:nvPr/>
        </p:nvPicPr>
        <p:blipFill>
          <a:blip r:embed="rId7">
            <a:alphaModFix/>
          </a:blip>
          <a:stretch>
            <a:fillRect/>
          </a:stretch>
        </p:blipFill>
        <p:spPr>
          <a:xfrm rot="10800000">
            <a:off x="401374" y="1502100"/>
            <a:ext cx="2998850" cy="25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nvSpPr>
        <p:spPr>
          <a:xfrm>
            <a:off x="402300" y="1563025"/>
            <a:ext cx="3229500" cy="255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000">
                <a:solidFill>
                  <a:schemeClr val="dk1"/>
                </a:solidFill>
                <a:latin typeface="IBM Plex Sans Light"/>
                <a:ea typeface="IBM Plex Sans Light"/>
                <a:cs typeface="IBM Plex Sans Light"/>
                <a:sym typeface="IBM Plex Sans Light"/>
              </a:rPr>
              <a:t>The app offers four different location-based, immersive journeys for the Gemäldegalerie (Old Masters Picture Gallery), Kunstgewerbemuseum (Museum of Decorative Arts), Musikinstrumentenmuseum (Musical Instruments Museum), and an open-air tour in the area of the Kulturforum. The Future Walk app can be extended for further museums and cultural sites by using the same story universe and gaming experience. </a:t>
            </a:r>
            <a:endParaRPr sz="1000">
              <a:solidFill>
                <a:schemeClr val="dk1"/>
              </a:solidFill>
              <a:latin typeface="IBM Plex Sans Light"/>
              <a:ea typeface="IBM Plex Sans Light"/>
              <a:cs typeface="IBM Plex Sans Light"/>
              <a:sym typeface="IBM Plex Sans Light"/>
            </a:endParaRPr>
          </a:p>
          <a:p>
            <a:pPr indent="0" lvl="0" marL="0" rtl="0" algn="l">
              <a:lnSpc>
                <a:spcPct val="115000"/>
              </a:lnSpc>
              <a:spcBef>
                <a:spcPts val="700"/>
              </a:spcBef>
              <a:spcAft>
                <a:spcPts val="700"/>
              </a:spcAft>
              <a:buNone/>
            </a:pPr>
            <a:r>
              <a:rPr lang="en-GB" sz="1000">
                <a:solidFill>
                  <a:schemeClr val="dk1"/>
                </a:solidFill>
                <a:latin typeface="IBM Plex Sans Light"/>
                <a:ea typeface="IBM Plex Sans Light"/>
                <a:cs typeface="IBM Plex Sans Light"/>
                <a:sym typeface="IBM Plex Sans Light"/>
              </a:rPr>
              <a:t>This app is part of the project museum4punkt0 - Digital Strategies for the Museum of the Future, sub-project "(De-)Coding Culture. Cultural Competence in Digital Space". </a:t>
            </a:r>
            <a:endParaRPr sz="1000">
              <a:solidFill>
                <a:schemeClr val="dk1"/>
              </a:solidFill>
              <a:latin typeface="IBM Plex Sans Light"/>
              <a:ea typeface="IBM Plex Sans Light"/>
              <a:cs typeface="IBM Plex Sans Light"/>
              <a:sym typeface="IBM Plex Sans Light"/>
            </a:endParaRPr>
          </a:p>
        </p:txBody>
      </p:sp>
      <p:pic>
        <p:nvPicPr>
          <p:cNvPr id="160" name="Google Shape;160;p23"/>
          <p:cNvPicPr preferRelativeResize="0"/>
          <p:nvPr/>
        </p:nvPicPr>
        <p:blipFill rotWithShape="1">
          <a:blip r:embed="rId3">
            <a:alphaModFix/>
          </a:blip>
          <a:srcRect b="0" l="15315" r="15322" t="0"/>
          <a:stretch/>
        </p:blipFill>
        <p:spPr>
          <a:xfrm>
            <a:off x="4386950" y="0"/>
            <a:ext cx="4757048" cy="5143500"/>
          </a:xfrm>
          <a:prstGeom prst="rect">
            <a:avLst/>
          </a:prstGeom>
          <a:noFill/>
          <a:ln>
            <a:noFill/>
          </a:ln>
        </p:spPr>
      </p:pic>
      <p:sp>
        <p:nvSpPr>
          <p:cNvPr id="161" name="Google Shape;161;p23"/>
          <p:cNvSpPr txBox="1"/>
          <p:nvPr/>
        </p:nvSpPr>
        <p:spPr>
          <a:xfrm>
            <a:off x="386650" y="1039350"/>
            <a:ext cx="368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Montserrat"/>
                <a:ea typeface="Montserrat"/>
                <a:cs typeface="Montserrat"/>
                <a:sym typeface="Montserrat"/>
              </a:rPr>
              <a:t>Future Walk App </a:t>
            </a:r>
            <a:endParaRPr>
              <a:latin typeface="Montserrat"/>
              <a:ea typeface="Montserrat"/>
              <a:cs typeface="Montserrat"/>
              <a:sym typeface="Montserrat"/>
            </a:endParaRPr>
          </a:p>
        </p:txBody>
      </p:sp>
      <p:sp>
        <p:nvSpPr>
          <p:cNvPr id="162" name="Google Shape;162;p23"/>
          <p:cNvSpPr txBox="1"/>
          <p:nvPr/>
        </p:nvSpPr>
        <p:spPr>
          <a:xfrm>
            <a:off x="402300" y="843325"/>
            <a:ext cx="368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Montserrat"/>
                <a:ea typeface="Montserrat"/>
                <a:cs typeface="Montserrat"/>
                <a:sym typeface="Montserrat"/>
              </a:rPr>
              <a:t>A mobile visitor guide app for the Kulturforum Berlin</a:t>
            </a:r>
            <a:endParaRPr sz="1000">
              <a:latin typeface="Montserrat"/>
              <a:ea typeface="Montserrat"/>
              <a:cs typeface="Montserrat"/>
              <a:sym typeface="Montserrat"/>
            </a:endParaRPr>
          </a:p>
        </p:txBody>
      </p:sp>
      <p:sp>
        <p:nvSpPr>
          <p:cNvPr id="163" name="Google Shape;163;p23">
            <a:hlinkClick r:id="rId4"/>
          </p:cNvPr>
          <p:cNvSpPr/>
          <p:nvPr/>
        </p:nvSpPr>
        <p:spPr>
          <a:xfrm>
            <a:off x="547801" y="4298725"/>
            <a:ext cx="1571700" cy="4206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222"/>
              </a:highlight>
            </a:endParaRPr>
          </a:p>
        </p:txBody>
      </p:sp>
      <p:sp>
        <p:nvSpPr>
          <p:cNvPr id="164" name="Google Shape;164;p23"/>
          <p:cNvSpPr txBox="1"/>
          <p:nvPr/>
        </p:nvSpPr>
        <p:spPr>
          <a:xfrm>
            <a:off x="728400" y="4302450"/>
            <a:ext cx="1335600" cy="420600"/>
          </a:xfrm>
          <a:prstGeom prst="rect">
            <a:avLst/>
          </a:prstGeom>
          <a:noFill/>
          <a:ln>
            <a:noFill/>
          </a:ln>
        </p:spPr>
        <p:txBody>
          <a:bodyPr anchorCtr="0" anchor="ctr" bIns="72000" lIns="72000" spcFirstLastPara="1" rIns="72000" wrap="square" tIns="72000">
            <a:noAutofit/>
          </a:bodyPr>
          <a:lstStyle/>
          <a:p>
            <a:pPr indent="0" lvl="0" marL="0" marR="0" rtl="0" algn="l">
              <a:lnSpc>
                <a:spcPct val="100000"/>
              </a:lnSpc>
              <a:spcBef>
                <a:spcPts val="0"/>
              </a:spcBef>
              <a:spcAft>
                <a:spcPts val="0"/>
              </a:spcAft>
              <a:buNone/>
            </a:pPr>
            <a:r>
              <a:rPr lang="en-GB" sz="1000">
                <a:latin typeface="Montserrat"/>
                <a:ea typeface="Montserrat"/>
                <a:cs typeface="Montserrat"/>
                <a:sym typeface="Montserrat"/>
              </a:rPr>
              <a:t>museum4punkt0</a:t>
            </a:r>
            <a:endParaRPr sz="1000">
              <a:latin typeface="Montserrat"/>
              <a:ea typeface="Montserrat"/>
              <a:cs typeface="Montserrat"/>
              <a:sym typeface="Montserrat"/>
            </a:endParaRPr>
          </a:p>
        </p:txBody>
      </p:sp>
      <p:sp>
        <p:nvSpPr>
          <p:cNvPr id="165" name="Google Shape;165;p23">
            <a:hlinkClick r:id="rId5"/>
          </p:cNvPr>
          <p:cNvSpPr/>
          <p:nvPr/>
        </p:nvSpPr>
        <p:spPr>
          <a:xfrm>
            <a:off x="2255001" y="4298725"/>
            <a:ext cx="1571700" cy="4206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222"/>
              </a:highlight>
            </a:endParaRPr>
          </a:p>
        </p:txBody>
      </p:sp>
      <p:sp>
        <p:nvSpPr>
          <p:cNvPr id="166" name="Google Shape;166;p23"/>
          <p:cNvSpPr txBox="1"/>
          <p:nvPr/>
        </p:nvSpPr>
        <p:spPr>
          <a:xfrm>
            <a:off x="2399050" y="4302450"/>
            <a:ext cx="1335600" cy="420600"/>
          </a:xfrm>
          <a:prstGeom prst="rect">
            <a:avLst/>
          </a:prstGeom>
          <a:no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None/>
            </a:pPr>
            <a:r>
              <a:rPr lang="en-GB" sz="1000">
                <a:latin typeface="Montserrat"/>
                <a:ea typeface="Montserrat"/>
                <a:cs typeface="Montserrat"/>
                <a:sym typeface="Montserrat"/>
              </a:rPr>
              <a:t>NEEEEU</a:t>
            </a:r>
            <a:endParaRPr sz="1000">
              <a:latin typeface="Montserrat"/>
              <a:ea typeface="Montserrat"/>
              <a:cs typeface="Montserrat"/>
              <a:sym typeface="Montserrat"/>
            </a:endParaRPr>
          </a:p>
        </p:txBody>
      </p:sp>
      <p:pic>
        <p:nvPicPr>
          <p:cNvPr id="167" name="Google Shape;167;p23"/>
          <p:cNvPicPr preferRelativeResize="0"/>
          <p:nvPr/>
        </p:nvPicPr>
        <p:blipFill>
          <a:blip r:embed="rId6">
            <a:alphaModFix/>
          </a:blip>
          <a:stretch>
            <a:fillRect/>
          </a:stretch>
        </p:blipFill>
        <p:spPr>
          <a:xfrm rot="10800000">
            <a:off x="401374" y="1502100"/>
            <a:ext cx="2998850" cy="25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nvSpPr>
        <p:spPr>
          <a:xfrm>
            <a:off x="402300" y="1563025"/>
            <a:ext cx="3689700" cy="354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GB" sz="1000">
                <a:solidFill>
                  <a:schemeClr val="dk1"/>
                </a:solidFill>
                <a:latin typeface="IBM Plex Sans Light"/>
                <a:ea typeface="IBM Plex Sans Light"/>
                <a:cs typeface="IBM Plex Sans Light"/>
                <a:sym typeface="IBM Plex Sans Light"/>
              </a:rPr>
              <a:t>1. Download the app for free.</a:t>
            </a:r>
            <a:endParaRPr sz="1000">
              <a:solidFill>
                <a:schemeClr val="dk1"/>
              </a:solidFill>
              <a:latin typeface="IBM Plex Sans Light"/>
              <a:ea typeface="IBM Plex Sans Light"/>
              <a:cs typeface="IBM Plex Sans Light"/>
              <a:sym typeface="IBM Plex Sans Light"/>
            </a:endParaRPr>
          </a:p>
          <a:p>
            <a:pPr indent="0" lvl="0" marL="0" rtl="0" algn="l">
              <a:lnSpc>
                <a:spcPct val="115000"/>
              </a:lnSpc>
              <a:spcBef>
                <a:spcPts val="1200"/>
              </a:spcBef>
              <a:spcAft>
                <a:spcPts val="0"/>
              </a:spcAft>
              <a:buNone/>
            </a:pPr>
            <a:r>
              <a:rPr lang="en-GB" sz="1000">
                <a:solidFill>
                  <a:schemeClr val="dk1"/>
                </a:solidFill>
                <a:latin typeface="IBM Plex Sans Light"/>
                <a:ea typeface="IBM Plex Sans Light"/>
                <a:cs typeface="IBM Plex Sans Light"/>
                <a:sym typeface="IBM Plex Sans Light"/>
              </a:rPr>
              <a:t>2. You can start the Future Walk anywhere.</a:t>
            </a:r>
            <a:endParaRPr sz="1000">
              <a:solidFill>
                <a:schemeClr val="dk1"/>
              </a:solidFill>
              <a:latin typeface="IBM Plex Sans Light"/>
              <a:ea typeface="IBM Plex Sans Light"/>
              <a:cs typeface="IBM Plex Sans Light"/>
              <a:sym typeface="IBM Plex Sans Light"/>
            </a:endParaRPr>
          </a:p>
          <a:p>
            <a:pPr indent="0" lvl="0" marL="0" rtl="0" algn="l">
              <a:lnSpc>
                <a:spcPct val="115000"/>
              </a:lnSpc>
              <a:spcBef>
                <a:spcPts val="1200"/>
              </a:spcBef>
              <a:spcAft>
                <a:spcPts val="0"/>
              </a:spcAft>
              <a:buNone/>
            </a:pPr>
            <a:r>
              <a:rPr lang="en-GB" sz="1000">
                <a:solidFill>
                  <a:schemeClr val="dk1"/>
                </a:solidFill>
                <a:latin typeface="IBM Plex Sans Light"/>
                <a:ea typeface="IBM Plex Sans Light"/>
                <a:cs typeface="IBM Plex Sans Light"/>
                <a:sym typeface="IBM Plex Sans Light"/>
              </a:rPr>
              <a:t>3. Choose the museum you want to visit first: Gemäldegalerie, Kunstgewerbemuseum, Musikinstrumenten-Museum or Kulturforum (outdoor area). </a:t>
            </a:r>
            <a:endParaRPr sz="1000">
              <a:solidFill>
                <a:schemeClr val="dk1"/>
              </a:solidFill>
              <a:latin typeface="IBM Plex Sans Light"/>
              <a:ea typeface="IBM Plex Sans Light"/>
              <a:cs typeface="IBM Plex Sans Light"/>
              <a:sym typeface="IBM Plex Sans Light"/>
            </a:endParaRPr>
          </a:p>
          <a:p>
            <a:pPr indent="0" lvl="0" marL="0" rtl="0" algn="l">
              <a:lnSpc>
                <a:spcPct val="115000"/>
              </a:lnSpc>
              <a:spcBef>
                <a:spcPts val="1200"/>
              </a:spcBef>
              <a:spcAft>
                <a:spcPts val="0"/>
              </a:spcAft>
              <a:buNone/>
            </a:pPr>
            <a:r>
              <a:rPr lang="en-GB" sz="1000">
                <a:solidFill>
                  <a:schemeClr val="dk1"/>
                </a:solidFill>
                <a:latin typeface="IBM Plex Sans Light"/>
                <a:ea typeface="IBM Plex Sans Light"/>
                <a:cs typeface="IBM Plex Sans Light"/>
                <a:sym typeface="IBM Plex Sans Light"/>
              </a:rPr>
              <a:t>4. Go to the Kulturforum Berlin and get a ticket for your museum visit. The app also offers a free tour through the streets of the Kulturforum.</a:t>
            </a:r>
            <a:endParaRPr sz="1000">
              <a:solidFill>
                <a:schemeClr val="dk1"/>
              </a:solidFill>
              <a:latin typeface="IBM Plex Sans Light"/>
              <a:ea typeface="IBM Plex Sans Light"/>
              <a:cs typeface="IBM Plex Sans Light"/>
              <a:sym typeface="IBM Plex Sans Light"/>
            </a:endParaRPr>
          </a:p>
          <a:p>
            <a:pPr indent="0" lvl="0" marL="0" rtl="0" algn="l">
              <a:lnSpc>
                <a:spcPct val="115000"/>
              </a:lnSpc>
              <a:spcBef>
                <a:spcPts val="1200"/>
              </a:spcBef>
              <a:spcAft>
                <a:spcPts val="0"/>
              </a:spcAft>
              <a:buNone/>
            </a:pPr>
            <a:r>
              <a:rPr lang="en-GB" sz="1000">
                <a:solidFill>
                  <a:schemeClr val="dk1"/>
                </a:solidFill>
                <a:latin typeface="IBM Plex Sans Light"/>
                <a:ea typeface="IBM Plex Sans Light"/>
                <a:cs typeface="IBM Plex Sans Light"/>
                <a:sym typeface="IBM Plex Sans Light"/>
              </a:rPr>
              <a:t>5. Enjoy the walk, take a pause and come back whenever you want to continue the experience. Each tour lasts between 45 minutes and an hour or longer - depending on your own pace.</a:t>
            </a:r>
            <a:endParaRPr sz="1000">
              <a:solidFill>
                <a:schemeClr val="dk1"/>
              </a:solidFill>
              <a:latin typeface="IBM Plex Sans Light"/>
              <a:ea typeface="IBM Plex Sans Light"/>
              <a:cs typeface="IBM Plex Sans Light"/>
              <a:sym typeface="IBM Plex Sans Light"/>
            </a:endParaRPr>
          </a:p>
          <a:p>
            <a:pPr indent="0" lvl="0" marL="0" rtl="0" algn="l">
              <a:lnSpc>
                <a:spcPct val="115000"/>
              </a:lnSpc>
              <a:spcBef>
                <a:spcPts val="1200"/>
              </a:spcBef>
              <a:spcAft>
                <a:spcPts val="0"/>
              </a:spcAft>
              <a:buNone/>
            </a:pPr>
            <a:r>
              <a:rPr lang="en-GB" sz="1000" u="sng">
                <a:solidFill>
                  <a:schemeClr val="accent5"/>
                </a:solidFill>
                <a:latin typeface="IBM Plex Sans"/>
                <a:ea typeface="IBM Plex Sans"/>
                <a:cs typeface="IBM Plex Sans"/>
                <a:sym typeface="IBM Plex Sans"/>
                <a:hlinkClick r:id="rId3">
                  <a:extLst>
                    <a:ext uri="{A12FA001-AC4F-418D-AE19-62706E023703}">
                      <ahyp:hlinkClr val="tx"/>
                    </a:ext>
                  </a:extLst>
                </a:hlinkClick>
              </a:rPr>
              <a:t>www.smb.museum/future-walk</a:t>
            </a:r>
            <a:endParaRPr sz="1000" u="sng">
              <a:solidFill>
                <a:schemeClr val="accent5"/>
              </a:solidFill>
              <a:latin typeface="IBM Plex Sans"/>
              <a:ea typeface="IBM Plex Sans"/>
              <a:cs typeface="IBM Plex Sans"/>
              <a:sym typeface="IBM Plex Sans"/>
            </a:endParaRPr>
          </a:p>
          <a:p>
            <a:pPr indent="0" lvl="0" marL="0" rtl="0" algn="l">
              <a:spcBef>
                <a:spcPts val="1200"/>
              </a:spcBef>
              <a:spcAft>
                <a:spcPts val="0"/>
              </a:spcAft>
              <a:buNone/>
            </a:pPr>
            <a:r>
              <a:t/>
            </a:r>
            <a:endParaRPr sz="10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700"/>
              </a:spcAft>
              <a:buNone/>
            </a:pPr>
            <a:r>
              <a:t/>
            </a:r>
            <a:endParaRPr sz="1000">
              <a:solidFill>
                <a:schemeClr val="dk1"/>
              </a:solidFill>
              <a:latin typeface="IBM Plex Sans"/>
              <a:ea typeface="IBM Plex Sans"/>
              <a:cs typeface="IBM Plex Sans"/>
              <a:sym typeface="IBM Plex Sans"/>
            </a:endParaRPr>
          </a:p>
        </p:txBody>
      </p:sp>
      <p:pic>
        <p:nvPicPr>
          <p:cNvPr id="173" name="Google Shape;173;p24"/>
          <p:cNvPicPr preferRelativeResize="0"/>
          <p:nvPr/>
        </p:nvPicPr>
        <p:blipFill rotWithShape="1">
          <a:blip r:embed="rId4">
            <a:alphaModFix/>
          </a:blip>
          <a:srcRect b="0" l="15315" r="15322" t="0"/>
          <a:stretch/>
        </p:blipFill>
        <p:spPr>
          <a:xfrm>
            <a:off x="4386950" y="0"/>
            <a:ext cx="4757048" cy="5143500"/>
          </a:xfrm>
          <a:prstGeom prst="rect">
            <a:avLst/>
          </a:prstGeom>
          <a:noFill/>
          <a:ln>
            <a:noFill/>
          </a:ln>
        </p:spPr>
      </p:pic>
      <p:sp>
        <p:nvSpPr>
          <p:cNvPr id="174" name="Google Shape;174;p24"/>
          <p:cNvSpPr txBox="1"/>
          <p:nvPr/>
        </p:nvSpPr>
        <p:spPr>
          <a:xfrm>
            <a:off x="386650" y="1039350"/>
            <a:ext cx="368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Montserrat"/>
                <a:ea typeface="Montserrat"/>
                <a:cs typeface="Montserrat"/>
                <a:sym typeface="Montserrat"/>
              </a:rPr>
              <a:t>How does it work?</a:t>
            </a:r>
            <a:endParaRPr>
              <a:latin typeface="Montserrat"/>
              <a:ea typeface="Montserrat"/>
              <a:cs typeface="Montserrat"/>
              <a:sym typeface="Montserrat"/>
            </a:endParaRPr>
          </a:p>
        </p:txBody>
      </p:sp>
      <p:sp>
        <p:nvSpPr>
          <p:cNvPr id="175" name="Google Shape;175;p24"/>
          <p:cNvSpPr txBox="1"/>
          <p:nvPr/>
        </p:nvSpPr>
        <p:spPr>
          <a:xfrm>
            <a:off x="402300" y="843325"/>
            <a:ext cx="368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Montserrat"/>
                <a:ea typeface="Montserrat"/>
                <a:cs typeface="Montserrat"/>
                <a:sym typeface="Montserrat"/>
              </a:rPr>
              <a:t>Future Walk</a:t>
            </a:r>
            <a:endParaRPr sz="1000">
              <a:latin typeface="Montserrat"/>
              <a:ea typeface="Montserrat"/>
              <a:cs typeface="Montserrat"/>
              <a:sym typeface="Montserrat"/>
            </a:endParaRPr>
          </a:p>
        </p:txBody>
      </p:sp>
      <p:pic>
        <p:nvPicPr>
          <p:cNvPr id="176" name="Google Shape;176;p24"/>
          <p:cNvPicPr preferRelativeResize="0"/>
          <p:nvPr/>
        </p:nvPicPr>
        <p:blipFill>
          <a:blip r:embed="rId5">
            <a:alphaModFix/>
          </a:blip>
          <a:stretch>
            <a:fillRect/>
          </a:stretch>
        </p:blipFill>
        <p:spPr>
          <a:xfrm rot="10800000">
            <a:off x="401374" y="1502100"/>
            <a:ext cx="2998850" cy="25250"/>
          </a:xfrm>
          <a:prstGeom prst="rect">
            <a:avLst/>
          </a:prstGeom>
          <a:noFill/>
          <a:ln>
            <a:noFill/>
          </a:ln>
        </p:spPr>
      </p:pic>
      <p:pic>
        <p:nvPicPr>
          <p:cNvPr id="177" name="Google Shape;177;p24"/>
          <p:cNvPicPr preferRelativeResize="0"/>
          <p:nvPr/>
        </p:nvPicPr>
        <p:blipFill rotWithShape="1">
          <a:blip r:embed="rId6">
            <a:alphaModFix/>
          </a:blip>
          <a:srcRect b="0" l="28977" r="9381" t="0"/>
          <a:stretch/>
        </p:blipFill>
        <p:spPr>
          <a:xfrm>
            <a:off x="4386950" y="0"/>
            <a:ext cx="4757048"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nvSpPr>
        <p:spPr>
          <a:xfrm>
            <a:off x="402300" y="1563025"/>
            <a:ext cx="3689700" cy="26853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Font typeface="IBM Plex Sans Light"/>
              <a:buChar char="●"/>
            </a:pPr>
            <a:r>
              <a:rPr lang="en-GB" sz="1100">
                <a:solidFill>
                  <a:schemeClr val="dk1"/>
                </a:solidFill>
                <a:latin typeface="IBM Plex Sans Light"/>
                <a:ea typeface="IBM Plex Sans Light"/>
                <a:cs typeface="IBM Plex Sans Light"/>
                <a:sym typeface="IBM Plex Sans Light"/>
              </a:rPr>
              <a:t>Audio track and chat communication with the main character Andrea</a:t>
            </a:r>
            <a:endParaRPr sz="1100">
              <a:solidFill>
                <a:schemeClr val="dk1"/>
              </a:solidFill>
              <a:latin typeface="IBM Plex Sans Light"/>
              <a:ea typeface="IBM Plex Sans Light"/>
              <a:cs typeface="IBM Plex Sans Light"/>
              <a:sym typeface="IBM Plex Sans Light"/>
            </a:endParaRPr>
          </a:p>
          <a:p>
            <a:pPr indent="-298450" lvl="0" marL="457200" rtl="0" algn="l">
              <a:lnSpc>
                <a:spcPct val="115000"/>
              </a:lnSpc>
              <a:spcBef>
                <a:spcPts val="0"/>
              </a:spcBef>
              <a:spcAft>
                <a:spcPts val="0"/>
              </a:spcAft>
              <a:buClr>
                <a:schemeClr val="dk1"/>
              </a:buClr>
              <a:buSzPts val="1100"/>
              <a:buFont typeface="IBM Plex Sans Light"/>
              <a:buChar char="●"/>
            </a:pPr>
            <a:r>
              <a:rPr lang="en-GB" sz="1100">
                <a:solidFill>
                  <a:schemeClr val="dk1"/>
                </a:solidFill>
                <a:latin typeface="IBM Plex Sans Light"/>
                <a:ea typeface="IBM Plex Sans Light"/>
                <a:cs typeface="IBM Plex Sans Light"/>
                <a:sym typeface="IBM Plex Sans Light"/>
              </a:rPr>
              <a:t>Augmented Reality shows hidden information</a:t>
            </a:r>
            <a:endParaRPr sz="1100">
              <a:solidFill>
                <a:schemeClr val="dk1"/>
              </a:solidFill>
              <a:latin typeface="IBM Plex Sans Light"/>
              <a:ea typeface="IBM Plex Sans Light"/>
              <a:cs typeface="IBM Plex Sans Light"/>
              <a:sym typeface="IBM Plex Sans Light"/>
            </a:endParaRPr>
          </a:p>
          <a:p>
            <a:pPr indent="-298450" lvl="0" marL="457200" rtl="0" algn="l">
              <a:lnSpc>
                <a:spcPct val="115000"/>
              </a:lnSpc>
              <a:spcBef>
                <a:spcPts val="0"/>
              </a:spcBef>
              <a:spcAft>
                <a:spcPts val="0"/>
              </a:spcAft>
              <a:buClr>
                <a:schemeClr val="dk1"/>
              </a:buClr>
              <a:buSzPts val="1100"/>
              <a:buFont typeface="IBM Plex Sans Light"/>
              <a:buChar char="●"/>
            </a:pPr>
            <a:r>
              <a:rPr lang="en-GB" sz="1100">
                <a:solidFill>
                  <a:schemeClr val="dk1"/>
                </a:solidFill>
                <a:latin typeface="IBM Plex Sans Light"/>
                <a:ea typeface="IBM Plex Sans Light"/>
                <a:cs typeface="IBM Plex Sans Light"/>
                <a:sym typeface="IBM Plex Sans Light"/>
              </a:rPr>
              <a:t>Content is automatically triggered depending on the location in the museum via Bluetooth beacons or outside via GPS.</a:t>
            </a:r>
            <a:endParaRPr sz="1100">
              <a:solidFill>
                <a:schemeClr val="dk1"/>
              </a:solidFill>
              <a:latin typeface="IBM Plex Sans Light"/>
              <a:ea typeface="IBM Plex Sans Light"/>
              <a:cs typeface="IBM Plex Sans Light"/>
              <a:sym typeface="IBM Plex Sans Light"/>
            </a:endParaRPr>
          </a:p>
          <a:p>
            <a:pPr indent="-298450" lvl="0" marL="457200" rtl="0" algn="l">
              <a:lnSpc>
                <a:spcPct val="115000"/>
              </a:lnSpc>
              <a:spcBef>
                <a:spcPts val="0"/>
              </a:spcBef>
              <a:spcAft>
                <a:spcPts val="0"/>
              </a:spcAft>
              <a:buClr>
                <a:schemeClr val="dk1"/>
              </a:buClr>
              <a:buSzPts val="1100"/>
              <a:buFont typeface="IBM Plex Sans Light"/>
              <a:buChar char="●"/>
            </a:pPr>
            <a:r>
              <a:rPr lang="en-GB" sz="1100">
                <a:solidFill>
                  <a:schemeClr val="dk1"/>
                </a:solidFill>
                <a:latin typeface="IBM Plex Sans Light"/>
                <a:ea typeface="IBM Plex Sans Light"/>
                <a:cs typeface="IBM Plex Sans Light"/>
                <a:sym typeface="IBM Plex Sans Light"/>
              </a:rPr>
              <a:t>Audio description of the spoken text is available</a:t>
            </a:r>
            <a:endParaRPr sz="1100">
              <a:solidFill>
                <a:schemeClr val="dk1"/>
              </a:solidFill>
              <a:latin typeface="IBM Plex Sans Light"/>
              <a:ea typeface="IBM Plex Sans Light"/>
              <a:cs typeface="IBM Plex Sans Light"/>
              <a:sym typeface="IBM Plex Sans Light"/>
            </a:endParaRPr>
          </a:p>
          <a:p>
            <a:pPr indent="-298450" lvl="0" marL="457200" rtl="0" algn="l">
              <a:lnSpc>
                <a:spcPct val="115000"/>
              </a:lnSpc>
              <a:spcBef>
                <a:spcPts val="0"/>
              </a:spcBef>
              <a:spcAft>
                <a:spcPts val="0"/>
              </a:spcAft>
              <a:buClr>
                <a:schemeClr val="dk1"/>
              </a:buClr>
              <a:buSzPts val="1100"/>
              <a:buFont typeface="IBM Plex Sans Light"/>
              <a:buChar char="●"/>
            </a:pPr>
            <a:r>
              <a:rPr lang="en-GB" sz="1100">
                <a:solidFill>
                  <a:schemeClr val="dk1"/>
                </a:solidFill>
                <a:latin typeface="IBM Plex Sans Light"/>
                <a:ea typeface="IBM Plex Sans Light"/>
                <a:cs typeface="IBM Plex Sans Light"/>
                <a:sym typeface="IBM Plex Sans Light"/>
              </a:rPr>
              <a:t>More in-depth information about the objects is offered on extra detail pages.</a:t>
            </a:r>
            <a:endParaRPr sz="1100">
              <a:solidFill>
                <a:schemeClr val="dk1"/>
              </a:solidFill>
              <a:latin typeface="IBM Plex Sans Light"/>
              <a:ea typeface="IBM Plex Sans Light"/>
              <a:cs typeface="IBM Plex Sans Light"/>
              <a:sym typeface="IBM Plex Sans Light"/>
            </a:endParaRPr>
          </a:p>
          <a:p>
            <a:pPr indent="-298450" lvl="0" marL="457200" rtl="0" algn="l">
              <a:lnSpc>
                <a:spcPct val="115000"/>
              </a:lnSpc>
              <a:spcBef>
                <a:spcPts val="0"/>
              </a:spcBef>
              <a:spcAft>
                <a:spcPts val="0"/>
              </a:spcAft>
              <a:buClr>
                <a:schemeClr val="dk1"/>
              </a:buClr>
              <a:buSzPts val="1100"/>
              <a:buFont typeface="IBM Plex Sans Light"/>
              <a:buChar char="●"/>
            </a:pPr>
            <a:r>
              <a:rPr lang="en-GB" sz="1100">
                <a:solidFill>
                  <a:schemeClr val="dk1"/>
                </a:solidFill>
                <a:latin typeface="IBM Plex Sans Light"/>
                <a:ea typeface="IBM Plex Sans Light"/>
                <a:cs typeface="IBM Plex Sans Light"/>
                <a:sym typeface="IBM Plex Sans Light"/>
              </a:rPr>
              <a:t>No personal data is stored by the app.</a:t>
            </a:r>
            <a:endParaRPr sz="1100">
              <a:solidFill>
                <a:schemeClr val="dk1"/>
              </a:solidFill>
              <a:latin typeface="IBM Plex Sans Light"/>
              <a:ea typeface="IBM Plex Sans Light"/>
              <a:cs typeface="IBM Plex Sans Light"/>
              <a:sym typeface="IBM Plex Sans Light"/>
            </a:endParaRPr>
          </a:p>
          <a:p>
            <a:pPr indent="-292100" lvl="0" marL="457200" rtl="0" algn="l">
              <a:lnSpc>
                <a:spcPct val="115000"/>
              </a:lnSpc>
              <a:spcBef>
                <a:spcPts val="0"/>
              </a:spcBef>
              <a:spcAft>
                <a:spcPts val="0"/>
              </a:spcAft>
              <a:buClr>
                <a:schemeClr val="dk1"/>
              </a:buClr>
              <a:buSzPts val="1000"/>
              <a:buFont typeface="IBM Plex Sans Light"/>
              <a:buChar char="●"/>
            </a:pPr>
            <a:r>
              <a:rPr lang="en-GB" sz="1100">
                <a:solidFill>
                  <a:schemeClr val="dk1"/>
                </a:solidFill>
                <a:latin typeface="IBM Plex Sans Light"/>
                <a:ea typeface="IBM Plex Sans Light"/>
                <a:cs typeface="IBM Plex Sans Light"/>
                <a:sym typeface="IBM Plex Sans Light"/>
              </a:rPr>
              <a:t>Languages available: German and Englis</a:t>
            </a:r>
            <a:r>
              <a:rPr lang="en-GB" sz="1300">
                <a:solidFill>
                  <a:schemeClr val="dk1"/>
                </a:solidFill>
                <a:latin typeface="IBM Plex Sans Light"/>
                <a:ea typeface="IBM Plex Sans Light"/>
                <a:cs typeface="IBM Plex Sans Light"/>
                <a:sym typeface="IBM Plex Sans Light"/>
              </a:rPr>
              <a:t>h</a:t>
            </a:r>
            <a:endParaRPr sz="1300">
              <a:solidFill>
                <a:schemeClr val="dk1"/>
              </a:solidFill>
              <a:latin typeface="IBM Plex Sans Light"/>
              <a:ea typeface="IBM Plex Sans Light"/>
              <a:cs typeface="IBM Plex Sans Light"/>
              <a:sym typeface="IBM Plex Sans Light"/>
            </a:endParaRPr>
          </a:p>
          <a:p>
            <a:pPr indent="0" lvl="0" marL="457200" rtl="0" algn="l">
              <a:lnSpc>
                <a:spcPct val="115000"/>
              </a:lnSpc>
              <a:spcBef>
                <a:spcPts val="1200"/>
              </a:spcBef>
              <a:spcAft>
                <a:spcPts val="700"/>
              </a:spcAft>
              <a:buNone/>
            </a:pPr>
            <a:r>
              <a:t/>
            </a:r>
            <a:endParaRPr sz="1100">
              <a:solidFill>
                <a:schemeClr val="dk1"/>
              </a:solidFill>
              <a:latin typeface="IBM Plex Sans Light"/>
              <a:ea typeface="IBM Plex Sans Light"/>
              <a:cs typeface="IBM Plex Sans Light"/>
              <a:sym typeface="IBM Plex Sans Light"/>
            </a:endParaRPr>
          </a:p>
        </p:txBody>
      </p:sp>
      <p:pic>
        <p:nvPicPr>
          <p:cNvPr id="183" name="Google Shape;183;p25"/>
          <p:cNvPicPr preferRelativeResize="0"/>
          <p:nvPr/>
        </p:nvPicPr>
        <p:blipFill rotWithShape="1">
          <a:blip r:embed="rId3">
            <a:alphaModFix/>
          </a:blip>
          <a:srcRect b="0" l="15315" r="15322" t="0"/>
          <a:stretch/>
        </p:blipFill>
        <p:spPr>
          <a:xfrm>
            <a:off x="4386950" y="0"/>
            <a:ext cx="4757048" cy="5143500"/>
          </a:xfrm>
          <a:prstGeom prst="rect">
            <a:avLst/>
          </a:prstGeom>
          <a:noFill/>
          <a:ln>
            <a:noFill/>
          </a:ln>
        </p:spPr>
      </p:pic>
      <p:sp>
        <p:nvSpPr>
          <p:cNvPr id="184" name="Google Shape;184;p25"/>
          <p:cNvSpPr txBox="1"/>
          <p:nvPr/>
        </p:nvSpPr>
        <p:spPr>
          <a:xfrm>
            <a:off x="386650" y="1039350"/>
            <a:ext cx="3689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latin typeface="Montserrat"/>
                <a:ea typeface="Montserrat"/>
                <a:cs typeface="Montserrat"/>
                <a:sym typeface="Montserrat"/>
              </a:rPr>
              <a:t>Key </a:t>
            </a:r>
            <a:r>
              <a:rPr b="1" lang="en-GB" sz="1800">
                <a:latin typeface="Montserrat"/>
                <a:ea typeface="Montserrat"/>
                <a:cs typeface="Montserrat"/>
                <a:sym typeface="Montserrat"/>
              </a:rPr>
              <a:t>Features</a:t>
            </a:r>
            <a:endParaRPr>
              <a:latin typeface="Montserrat"/>
              <a:ea typeface="Montserrat"/>
              <a:cs typeface="Montserrat"/>
              <a:sym typeface="Montserrat"/>
            </a:endParaRPr>
          </a:p>
        </p:txBody>
      </p:sp>
      <p:sp>
        <p:nvSpPr>
          <p:cNvPr id="185" name="Google Shape;185;p25"/>
          <p:cNvSpPr txBox="1"/>
          <p:nvPr/>
        </p:nvSpPr>
        <p:spPr>
          <a:xfrm>
            <a:off x="402300" y="843325"/>
            <a:ext cx="368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Montserrat"/>
                <a:ea typeface="Montserrat"/>
                <a:cs typeface="Montserrat"/>
                <a:sym typeface="Montserrat"/>
              </a:rPr>
              <a:t>Future Walk</a:t>
            </a:r>
            <a:endParaRPr sz="1000">
              <a:latin typeface="Montserrat"/>
              <a:ea typeface="Montserrat"/>
              <a:cs typeface="Montserrat"/>
              <a:sym typeface="Montserrat"/>
            </a:endParaRPr>
          </a:p>
        </p:txBody>
      </p:sp>
      <p:pic>
        <p:nvPicPr>
          <p:cNvPr id="186" name="Google Shape;186;p25"/>
          <p:cNvPicPr preferRelativeResize="0"/>
          <p:nvPr/>
        </p:nvPicPr>
        <p:blipFill>
          <a:blip r:embed="rId4">
            <a:alphaModFix/>
          </a:blip>
          <a:stretch>
            <a:fillRect/>
          </a:stretch>
        </p:blipFill>
        <p:spPr>
          <a:xfrm rot="10800000">
            <a:off x="401374" y="1502100"/>
            <a:ext cx="2998850" cy="25250"/>
          </a:xfrm>
          <a:prstGeom prst="rect">
            <a:avLst/>
          </a:prstGeom>
          <a:noFill/>
          <a:ln>
            <a:noFill/>
          </a:ln>
        </p:spPr>
      </p:pic>
      <p:pic>
        <p:nvPicPr>
          <p:cNvPr id="187" name="Google Shape;187;p25"/>
          <p:cNvPicPr preferRelativeResize="0"/>
          <p:nvPr/>
        </p:nvPicPr>
        <p:blipFill rotWithShape="1">
          <a:blip r:embed="rId5">
            <a:alphaModFix/>
          </a:blip>
          <a:srcRect b="0" l="28977" r="9381" t="0"/>
          <a:stretch/>
        </p:blipFill>
        <p:spPr>
          <a:xfrm>
            <a:off x="4386950" y="0"/>
            <a:ext cx="4757048"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